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76" r:id="rId4"/>
    <p:sldId id="268" r:id="rId5"/>
    <p:sldId id="265" r:id="rId6"/>
    <p:sldId id="271" r:id="rId7"/>
    <p:sldId id="272" r:id="rId8"/>
    <p:sldId id="273" r:id="rId9"/>
    <p:sldId id="274" r:id="rId10"/>
    <p:sldId id="275" r:id="rId11"/>
    <p:sldId id="263" r:id="rId12"/>
    <p:sldId id="27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71B"/>
    <a:srgbClr val="B46700"/>
    <a:srgbClr val="353432"/>
    <a:srgbClr val="8DB92E"/>
    <a:srgbClr val="FFA833"/>
    <a:srgbClr val="FF8243"/>
    <a:srgbClr val="F98B00"/>
    <a:srgbClr val="F8F7F5"/>
    <a:srgbClr val="F38B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46"/>
    <p:restoredTop sz="95332" autoAdjust="0"/>
  </p:normalViewPr>
  <p:slideViewPr>
    <p:cSldViewPr snapToGrid="0" snapToObjects="1">
      <p:cViewPr>
        <p:scale>
          <a:sx n="50" d="100"/>
          <a:sy n="50" d="100"/>
        </p:scale>
        <p:origin x="720" y="576"/>
      </p:cViewPr>
      <p:guideLst>
        <p:guide orient="horz" pos="213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7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Speak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50244" y="2200349"/>
            <a:ext cx="5810053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Mark SC Offc For MC" charset="0"/>
                <a:ea typeface="Mark SC Offc For MC" charset="0"/>
                <a:cs typeface="Mark SC Offc For MC" charset="0"/>
              </a:defRPr>
            </a:lvl1pPr>
          </a:lstStyle>
          <a:p>
            <a:r>
              <a:rPr lang="en-US" dirty="0"/>
              <a:t>SPEAKER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50244" y="4789815"/>
            <a:ext cx="5810053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Mark SC Offc For MC Light" charset="0"/>
                <a:ea typeface="Mark SC Offc For MC Light" charset="0"/>
                <a:cs typeface="Mark SC Offc For MC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TITLE GOES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911" y="6257475"/>
            <a:ext cx="1483151" cy="2600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0184" y="1354939"/>
            <a:ext cx="3516984" cy="1325563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Mark SC Offc For MC Light" charset="0"/>
                <a:ea typeface="Mark SC Offc For MC Light" charset="0"/>
                <a:cs typeface="Mark SC Offc For MC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352" y="1825625"/>
            <a:ext cx="6376447" cy="4351338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Mark SC Offc For MC Extra Light" charset="0"/>
                <a:ea typeface="Mark SC Offc For MC Extra Light" charset="0"/>
                <a:cs typeface="Mark SC Offc For MC Extra Light" charset="0"/>
              </a:defRPr>
            </a:lvl1pPr>
            <a:lvl2pPr>
              <a:defRPr b="0" i="0">
                <a:solidFill>
                  <a:schemeClr val="bg1"/>
                </a:solidFill>
                <a:latin typeface="Mark SC Offc For MC Extra Light" charset="0"/>
                <a:ea typeface="Mark SC Offc For MC Extra Light" charset="0"/>
                <a:cs typeface="Mark SC Offc For MC Extra Light" charset="0"/>
              </a:defRPr>
            </a:lvl2pPr>
            <a:lvl3pPr>
              <a:defRPr b="0" i="0">
                <a:solidFill>
                  <a:schemeClr val="bg1"/>
                </a:solidFill>
                <a:latin typeface="Mark SC Offc For MC Extra Light" charset="0"/>
                <a:ea typeface="Mark SC Offc For MC Extra Light" charset="0"/>
                <a:cs typeface="Mark SC Offc For MC Extra Light" charset="0"/>
              </a:defRPr>
            </a:lvl3pPr>
            <a:lvl4pPr>
              <a:defRPr b="0" i="0">
                <a:solidFill>
                  <a:schemeClr val="bg1"/>
                </a:solidFill>
                <a:latin typeface="Mark SC Offc For MC Extra Light" charset="0"/>
                <a:ea typeface="Mark SC Offc For MC Extra Light" charset="0"/>
                <a:cs typeface="Mark SC Offc For MC Extra Light" charset="0"/>
              </a:defRPr>
            </a:lvl4pPr>
            <a:lvl5pPr>
              <a:defRPr b="0" i="0">
                <a:solidFill>
                  <a:schemeClr val="bg1"/>
                </a:solidFill>
                <a:latin typeface="Mark SC Offc For MC Extra Light" charset="0"/>
                <a:ea typeface="Mark SC Offc For MC Extra Light" charset="0"/>
                <a:cs typeface="Mark SC Offc For MC Extra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911" y="6257475"/>
            <a:ext cx="1483151" cy="2600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33162" y="4248968"/>
            <a:ext cx="3516984" cy="1325563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Mark SC Offc For MC Light" charset="0"/>
                <a:ea typeface="Mark SC Offc For MC Light" charset="0"/>
                <a:cs typeface="Mark SC Offc For MC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072" y="1223193"/>
            <a:ext cx="6376447" cy="4351338"/>
          </a:xfrm>
        </p:spPr>
        <p:txBody>
          <a:bodyPr/>
          <a:lstStyle>
            <a:lvl1pPr>
              <a:defRPr b="0" i="0">
                <a:solidFill>
                  <a:srgbClr val="EE7907"/>
                </a:solidFill>
                <a:latin typeface="Mark SC Offc For MC Extra Light" charset="0"/>
                <a:ea typeface="Mark SC Offc For MC Extra Light" charset="0"/>
                <a:cs typeface="Mark SC Offc For MC Extra Light" charset="0"/>
              </a:defRPr>
            </a:lvl1pPr>
            <a:lvl2pPr>
              <a:defRPr b="0" i="0">
                <a:solidFill>
                  <a:srgbClr val="EE7907"/>
                </a:solidFill>
                <a:latin typeface="Mark SC Offc For MC Extra Light" charset="0"/>
                <a:ea typeface="Mark SC Offc For MC Extra Light" charset="0"/>
                <a:cs typeface="Mark SC Offc For MC Extra Light" charset="0"/>
              </a:defRPr>
            </a:lvl2pPr>
            <a:lvl3pPr>
              <a:defRPr b="0" i="0">
                <a:solidFill>
                  <a:srgbClr val="EE7907"/>
                </a:solidFill>
                <a:latin typeface="Mark SC Offc For MC Extra Light" charset="0"/>
                <a:ea typeface="Mark SC Offc For MC Extra Light" charset="0"/>
                <a:cs typeface="Mark SC Offc For MC Extra Light" charset="0"/>
              </a:defRPr>
            </a:lvl3pPr>
            <a:lvl4pPr>
              <a:defRPr b="0" i="0">
                <a:solidFill>
                  <a:srgbClr val="EE7907"/>
                </a:solidFill>
                <a:latin typeface="Mark SC Offc For MC Extra Light" charset="0"/>
                <a:ea typeface="Mark SC Offc For MC Extra Light" charset="0"/>
                <a:cs typeface="Mark SC Offc For MC Extra Light" charset="0"/>
              </a:defRPr>
            </a:lvl4pPr>
            <a:lvl5pPr>
              <a:defRPr b="0" i="0">
                <a:solidFill>
                  <a:srgbClr val="EE7907"/>
                </a:solidFill>
                <a:latin typeface="Mark SC Offc For MC Extra Light" charset="0"/>
                <a:ea typeface="Mark SC Offc For MC Extra Light" charset="0"/>
                <a:cs typeface="Mark SC Offc For MC Extra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911" y="6257475"/>
            <a:ext cx="1483151" cy="2600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4035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5051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1439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-Texture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854560"/>
            <a:ext cx="5421198" cy="282113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Mark SC Offc For MC" charset="0"/>
                <a:ea typeface="Mark SC Offc For MC" charset="0"/>
                <a:cs typeface="Mark SC Offc For MC" charset="0"/>
              </a:defRPr>
            </a:lvl1pPr>
          </a:lstStyle>
          <a:p>
            <a:r>
              <a:rPr lang="en-US" dirty="0"/>
              <a:t>SINGLE TITLE SLIDE</a:t>
            </a:r>
          </a:p>
        </p:txBody>
      </p:sp>
    </p:spTree>
    <p:extLst>
      <p:ext uri="{BB962C8B-B14F-4D97-AF65-F5344CB8AC3E}">
        <p14:creationId xmlns:p14="http://schemas.microsoft.com/office/powerpoint/2010/main" val="1880039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364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9862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5866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972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07463" y="2879079"/>
            <a:ext cx="5810053" cy="2387600"/>
          </a:xfrm>
        </p:spPr>
        <p:txBody>
          <a:bodyPr anchor="t"/>
          <a:lstStyle>
            <a:lvl1pPr algn="l">
              <a:defRPr sz="6000" b="0" i="0">
                <a:solidFill>
                  <a:schemeClr val="bg1"/>
                </a:solidFill>
                <a:latin typeface="Mark SC Offc For MC Light" charset="0"/>
                <a:ea typeface="Mark SC Offc For MC Light" charset="0"/>
                <a:cs typeface="Mark SC Offc For MC Light" charset="0"/>
              </a:defRPr>
            </a:lvl1pPr>
          </a:lstStyle>
          <a:p>
            <a:r>
              <a:rPr lang="en-US" dirty="0"/>
              <a:t>SUB 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07463" y="2290712"/>
            <a:ext cx="5810053" cy="480767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rgbClr val="EE7907"/>
                </a:solidFill>
                <a:latin typeface="Mark SC Offc For MC Light" charset="0"/>
                <a:ea typeface="Mark SC Offc For MC Light" charset="0"/>
                <a:cs typeface="Mark SC Offc For MC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GOES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911" y="6257475"/>
            <a:ext cx="1483151" cy="2600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3221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50622" y="2718823"/>
            <a:ext cx="5810053" cy="2387600"/>
          </a:xfrm>
        </p:spPr>
        <p:txBody>
          <a:bodyPr anchor="t"/>
          <a:lstStyle>
            <a:lvl1pPr algn="l">
              <a:defRPr sz="6000" b="0" i="0">
                <a:solidFill>
                  <a:schemeClr val="bg1"/>
                </a:solidFill>
                <a:latin typeface="Mark SC Offc For MC Light" charset="0"/>
                <a:ea typeface="Mark SC Offc For MC Light" charset="0"/>
                <a:cs typeface="Mark SC Offc For MC Light" charset="0"/>
              </a:defRPr>
            </a:lvl1pPr>
          </a:lstStyle>
          <a:p>
            <a:r>
              <a:rPr lang="en-US" dirty="0"/>
              <a:t>SUB 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50622" y="2130456"/>
            <a:ext cx="5810053" cy="480767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Mark SC Offc For MC Light" charset="0"/>
                <a:ea typeface="Mark SC Offc For MC Light" charset="0"/>
                <a:cs typeface="Mark SC Offc For MC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GOES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911" y="6257475"/>
            <a:ext cx="1483151" cy="2600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-Texture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3613" y="607219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Mark SC Offc For MC" charset="0"/>
                <a:ea typeface="Mark SC Offc For MC" charset="0"/>
                <a:cs typeface="Mark SC Offc For MC" charset="0"/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3613" y="3338087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Mark SC Offc For MC Light" charset="0"/>
                <a:ea typeface="Mark SC Offc For MC Light" charset="0"/>
                <a:cs typeface="Mark SC Offc For MC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911" y="6257475"/>
            <a:ext cx="1483151" cy="26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89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0273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512" y="6242952"/>
            <a:ext cx="1560963" cy="2751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72732" y="1521332"/>
            <a:ext cx="7344266" cy="1325563"/>
          </a:xfrm>
        </p:spPr>
        <p:txBody>
          <a:bodyPr/>
          <a:lstStyle>
            <a:lvl1pPr>
              <a:defRPr b="0" i="0" baseline="0">
                <a:solidFill>
                  <a:srgbClr val="EE7907"/>
                </a:solidFill>
                <a:latin typeface="Mark SC Offc For MC Light" charset="0"/>
                <a:ea typeface="Mark SC Offc For MC Light" charset="0"/>
                <a:cs typeface="Mark SC Offc For MC Light" charset="0"/>
              </a:defRPr>
            </a:lvl1pPr>
          </a:lstStyle>
          <a:p>
            <a:r>
              <a:rPr lang="en-US" dirty="0"/>
              <a:t>SLIDE TITLE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2932" y="2846895"/>
            <a:ext cx="7155730" cy="3772800"/>
          </a:xfrm>
        </p:spPr>
        <p:txBody>
          <a:bodyPr/>
          <a:lstStyle>
            <a:lvl1pPr>
              <a:defRPr b="0" i="0">
                <a:solidFill>
                  <a:srgbClr val="EE7907"/>
                </a:solidFill>
                <a:latin typeface="Mark SC Offc For MC Extra Light" charset="0"/>
                <a:ea typeface="Mark SC Offc For MC Extra Light" charset="0"/>
                <a:cs typeface="Mark SC Offc For MC Extra Light" charset="0"/>
              </a:defRPr>
            </a:lvl1pPr>
            <a:lvl2pPr>
              <a:defRPr b="0" i="0">
                <a:solidFill>
                  <a:srgbClr val="EE7907"/>
                </a:solidFill>
                <a:latin typeface="Mark SC Offc For MC Extra Light" charset="0"/>
                <a:ea typeface="Mark SC Offc For MC Extra Light" charset="0"/>
                <a:cs typeface="Mark SC Offc For MC Extra Light" charset="0"/>
              </a:defRPr>
            </a:lvl2pPr>
            <a:lvl3pPr>
              <a:defRPr b="0" i="0">
                <a:solidFill>
                  <a:srgbClr val="EE7907"/>
                </a:solidFill>
                <a:latin typeface="Mark SC Offc For MC Extra Light" charset="0"/>
                <a:ea typeface="Mark SC Offc For MC Extra Light" charset="0"/>
                <a:cs typeface="Mark SC Offc For MC Extra Light" charset="0"/>
              </a:defRPr>
            </a:lvl3pPr>
            <a:lvl4pPr>
              <a:defRPr b="0" i="0">
                <a:solidFill>
                  <a:srgbClr val="EE7907"/>
                </a:solidFill>
                <a:latin typeface="Mark SC Offc For MC Extra Light" charset="0"/>
                <a:ea typeface="Mark SC Offc For MC Extra Light" charset="0"/>
                <a:cs typeface="Mark SC Offc For MC Extra Light" charset="0"/>
              </a:defRPr>
            </a:lvl4pPr>
            <a:lvl5pPr>
              <a:defRPr b="0" i="0">
                <a:solidFill>
                  <a:srgbClr val="EE7907"/>
                </a:solidFill>
                <a:latin typeface="Mark SC Offc For MC Extra Light" charset="0"/>
                <a:ea typeface="Mark SC Offc For MC Extra Light" charset="0"/>
                <a:cs typeface="Mark SC Offc For MC Extra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 baseline="0">
                <a:solidFill>
                  <a:schemeClr val="bg1"/>
                </a:solidFill>
                <a:latin typeface="Mark SC Offc For MC Extra Light" charset="0"/>
                <a:ea typeface="Mark SC Offc For MC Extra Light" charset="0"/>
                <a:cs typeface="Mark SC Offc For MC Extra Light" charset="0"/>
              </a:defRPr>
            </a:lvl1pPr>
          </a:lstStyle>
          <a:p>
            <a:r>
              <a:rPr lang="en-US" dirty="0"/>
              <a:t>SLIDE TITLE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Mark SC Offc For MC Extra Light" charset="0"/>
                <a:ea typeface="Mark SC Offc For MC Extra Light" charset="0"/>
                <a:cs typeface="Mark SC Offc For MC Extra Light" charset="0"/>
              </a:defRPr>
            </a:lvl1pPr>
            <a:lvl2pPr>
              <a:defRPr b="0" i="0">
                <a:solidFill>
                  <a:schemeClr val="bg1"/>
                </a:solidFill>
                <a:latin typeface="Mark SC Offc For MC Extra Light" charset="0"/>
                <a:ea typeface="Mark SC Offc For MC Extra Light" charset="0"/>
                <a:cs typeface="Mark SC Offc For MC Extra Light" charset="0"/>
              </a:defRPr>
            </a:lvl2pPr>
            <a:lvl3pPr>
              <a:defRPr b="0" i="0">
                <a:solidFill>
                  <a:schemeClr val="bg1"/>
                </a:solidFill>
                <a:latin typeface="Mark SC Offc For MC Extra Light" charset="0"/>
                <a:ea typeface="Mark SC Offc For MC Extra Light" charset="0"/>
                <a:cs typeface="Mark SC Offc For MC Extra Light" charset="0"/>
              </a:defRPr>
            </a:lvl3pPr>
            <a:lvl4pPr>
              <a:defRPr b="0" i="0">
                <a:solidFill>
                  <a:schemeClr val="bg1"/>
                </a:solidFill>
                <a:latin typeface="Mark SC Offc For MC Extra Light" charset="0"/>
                <a:ea typeface="Mark SC Offc For MC Extra Light" charset="0"/>
                <a:cs typeface="Mark SC Offc For MC Extra Light" charset="0"/>
              </a:defRPr>
            </a:lvl4pPr>
            <a:lvl5pPr>
              <a:defRPr b="0" i="0">
                <a:solidFill>
                  <a:schemeClr val="bg1"/>
                </a:solidFill>
                <a:latin typeface="Mark SC Offc For MC Extra Light" charset="0"/>
                <a:ea typeface="Mark SC Offc For MC Extra Light" charset="0"/>
                <a:cs typeface="Mark SC Offc For MC Extra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911" y="6257475"/>
            <a:ext cx="1483151" cy="2600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 baseline="0">
                <a:solidFill>
                  <a:schemeClr val="bg1"/>
                </a:solidFill>
                <a:latin typeface="Mark SC Offc For MC Extra Light" charset="0"/>
                <a:ea typeface="Mark SC Offc For MC Extra Light" charset="0"/>
                <a:cs typeface="Mark SC Offc For MC Extra Light" charset="0"/>
              </a:defRPr>
            </a:lvl1pPr>
          </a:lstStyle>
          <a:p>
            <a:r>
              <a:rPr lang="en-US" dirty="0"/>
              <a:t>SLIDE TITLE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Mark SC Offc For MC Extra Light" charset="0"/>
                <a:ea typeface="Mark SC Offc For MC Extra Light" charset="0"/>
                <a:cs typeface="Mark SC Offc For MC Extra Light" charset="0"/>
              </a:defRPr>
            </a:lvl1pPr>
            <a:lvl2pPr>
              <a:defRPr b="0" i="0">
                <a:solidFill>
                  <a:schemeClr val="bg1"/>
                </a:solidFill>
                <a:latin typeface="Mark SC Offc For MC Extra Light" charset="0"/>
                <a:ea typeface="Mark SC Offc For MC Extra Light" charset="0"/>
                <a:cs typeface="Mark SC Offc For MC Extra Light" charset="0"/>
              </a:defRPr>
            </a:lvl2pPr>
            <a:lvl3pPr>
              <a:defRPr b="0" i="0">
                <a:solidFill>
                  <a:schemeClr val="bg1"/>
                </a:solidFill>
                <a:latin typeface="Mark SC Offc For MC Extra Light" charset="0"/>
                <a:ea typeface="Mark SC Offc For MC Extra Light" charset="0"/>
                <a:cs typeface="Mark SC Offc For MC Extra Light" charset="0"/>
              </a:defRPr>
            </a:lvl3pPr>
            <a:lvl4pPr>
              <a:defRPr b="0" i="0">
                <a:solidFill>
                  <a:schemeClr val="bg1"/>
                </a:solidFill>
                <a:latin typeface="Mark SC Offc For MC Extra Light" charset="0"/>
                <a:ea typeface="Mark SC Offc For MC Extra Light" charset="0"/>
                <a:cs typeface="Mark SC Offc For MC Extra Light" charset="0"/>
              </a:defRPr>
            </a:lvl4pPr>
            <a:lvl5pPr>
              <a:defRPr b="0" i="0">
                <a:solidFill>
                  <a:schemeClr val="bg1"/>
                </a:solidFill>
                <a:latin typeface="Mark SC Offc For MC Extra Light" charset="0"/>
                <a:ea typeface="Mark SC Offc For MC Extra Light" charset="0"/>
                <a:cs typeface="Mark SC Offc For MC Extra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911" y="6257475"/>
            <a:ext cx="1483151" cy="2600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 baseline="0">
                <a:solidFill>
                  <a:schemeClr val="bg1"/>
                </a:solidFill>
                <a:latin typeface="Mark SC Offc For MC Extra Light" charset="0"/>
                <a:ea typeface="Mark SC Offc For MC Extra Light" charset="0"/>
                <a:cs typeface="Mark SC Offc For MC Extra Light" charset="0"/>
              </a:defRPr>
            </a:lvl1pPr>
          </a:lstStyle>
          <a:p>
            <a:r>
              <a:rPr lang="en-US" dirty="0"/>
              <a:t>SLIDE TITLE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Mark SC Offc For MC Extra Light" charset="0"/>
                <a:ea typeface="Mark SC Offc For MC Extra Light" charset="0"/>
                <a:cs typeface="Mark SC Offc For MC Extra Light" charset="0"/>
              </a:defRPr>
            </a:lvl1pPr>
            <a:lvl2pPr>
              <a:defRPr b="0" i="0">
                <a:solidFill>
                  <a:schemeClr val="bg1"/>
                </a:solidFill>
                <a:latin typeface="Mark SC Offc For MC Extra Light" charset="0"/>
                <a:ea typeface="Mark SC Offc For MC Extra Light" charset="0"/>
                <a:cs typeface="Mark SC Offc For MC Extra Light" charset="0"/>
              </a:defRPr>
            </a:lvl2pPr>
            <a:lvl3pPr>
              <a:defRPr b="0" i="0">
                <a:solidFill>
                  <a:schemeClr val="bg1"/>
                </a:solidFill>
                <a:latin typeface="Mark SC Offc For MC Extra Light" charset="0"/>
                <a:ea typeface="Mark SC Offc For MC Extra Light" charset="0"/>
                <a:cs typeface="Mark SC Offc For MC Extra Light" charset="0"/>
              </a:defRPr>
            </a:lvl3pPr>
            <a:lvl4pPr>
              <a:defRPr b="0" i="0">
                <a:solidFill>
                  <a:schemeClr val="bg1"/>
                </a:solidFill>
                <a:latin typeface="Mark SC Offc For MC Extra Light" charset="0"/>
                <a:ea typeface="Mark SC Offc For MC Extra Light" charset="0"/>
                <a:cs typeface="Mark SC Offc For MC Extra Light" charset="0"/>
              </a:defRPr>
            </a:lvl4pPr>
            <a:lvl5pPr>
              <a:defRPr b="0" i="0">
                <a:solidFill>
                  <a:schemeClr val="bg1"/>
                </a:solidFill>
                <a:latin typeface="Mark SC Offc For MC Extra Light" charset="0"/>
                <a:ea typeface="Mark SC Offc For MC Extra Light" charset="0"/>
                <a:cs typeface="Mark SC Offc For MC Extra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911" y="6257475"/>
            <a:ext cx="1483151" cy="26000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911" y="6257475"/>
            <a:ext cx="1483151" cy="26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915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67" r:id="rId3"/>
    <p:sldLayoutId id="2147483649" r:id="rId4"/>
    <p:sldLayoutId id="2147483650" r:id="rId5"/>
    <p:sldLayoutId id="2147483664" r:id="rId6"/>
    <p:sldLayoutId id="2147483663" r:id="rId7"/>
    <p:sldLayoutId id="2147483668" r:id="rId8"/>
    <p:sldLayoutId id="2147483666" r:id="rId9"/>
    <p:sldLayoutId id="2147483661" r:id="rId10"/>
    <p:sldLayoutId id="2147483662" r:id="rId11"/>
    <p:sldLayoutId id="2147483651" r:id="rId12"/>
    <p:sldLayoutId id="2147483652" r:id="rId13"/>
    <p:sldLayoutId id="2147483653" r:id="rId14"/>
    <p:sldLayoutId id="2147483654" r:id="rId15"/>
    <p:sldLayoutId id="2147483655" r:id="rId16"/>
    <p:sldLayoutId id="2147483656" r:id="rId17"/>
    <p:sldLayoutId id="2147483657" r:id="rId18"/>
    <p:sldLayoutId id="2147483658" r:id="rId19"/>
    <p:sldLayoutId id="2147483659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1"/>
          </a:solidFill>
          <a:latin typeface="Mark SC Offc For MC Light" charset="0"/>
          <a:ea typeface="Mark SC Offc For MC Light" charset="0"/>
          <a:cs typeface="Mark SC Offc For MC Light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bg1"/>
          </a:solidFill>
          <a:latin typeface="Mark SC Offc For MC Extra Light" charset="0"/>
          <a:ea typeface="Mark SC Offc For MC Extra Light" charset="0"/>
          <a:cs typeface="Mark SC Offc For MC Extra Light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bg1"/>
          </a:solidFill>
          <a:latin typeface="Mark SC Offc For MC Extra Light" charset="0"/>
          <a:ea typeface="Mark SC Offc For MC Extra Light" charset="0"/>
          <a:cs typeface="Mark SC Offc For MC Extra Light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bg1"/>
          </a:solidFill>
          <a:latin typeface="Mark SC Offc For MC Extra Light" charset="0"/>
          <a:ea typeface="Mark SC Offc For MC Extra Light" charset="0"/>
          <a:cs typeface="Mark SC Offc For MC Extra Light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1"/>
          </a:solidFill>
          <a:latin typeface="Mark SC Offc For MC Extra Light" charset="0"/>
          <a:ea typeface="Mark SC Offc For MC Extra Light" charset="0"/>
          <a:cs typeface="Mark SC Offc For MC Extra Ligh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1"/>
          </a:solidFill>
          <a:latin typeface="Mark SC Offc For MC Extra Light" charset="0"/>
          <a:ea typeface="Mark SC Offc For MC Extra Light" charset="0"/>
          <a:cs typeface="Mark SC Offc For MC Extra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21" Type="http://schemas.openxmlformats.org/officeDocument/2006/relationships/image" Target="../media/image34.png"/><Relationship Id="rId7" Type="http://schemas.openxmlformats.org/officeDocument/2006/relationships/image" Target="../media/image21.jpe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6.png"/><Relationship Id="rId16" Type="http://schemas.openxmlformats.org/officeDocument/2006/relationships/image" Target="../media/image30.jpeg"/><Relationship Id="rId20" Type="http://schemas.microsoft.com/office/2007/relationships/hdphoto" Target="../media/hdphoto2.wd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6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jpeg"/><Relationship Id="rId14" Type="http://schemas.openxmlformats.org/officeDocument/2006/relationships/image" Target="../media/image28.png"/><Relationship Id="rId22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microsoft.com/office/2007/relationships/hdphoto" Target="../media/hdphoto3.wdp"/><Relationship Id="rId9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wmf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53" y="6257475"/>
            <a:ext cx="1483151" cy="26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9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500" y="135392"/>
            <a:ext cx="11638826" cy="1148331"/>
          </a:xfrm>
        </p:spPr>
        <p:txBody>
          <a:bodyPr>
            <a:noAutofit/>
          </a:bodyPr>
          <a:lstStyle/>
          <a:p>
            <a:r>
              <a:rPr lang="en-US" sz="2800" dirty="0"/>
              <a:t>APT 2.0: By selecting an initiative in APT 2.0, we can know the isolated True Lift, even if there are overlaps with other POCs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63" y="1283723"/>
            <a:ext cx="11494463" cy="485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22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918772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58589" y="2879079"/>
            <a:ext cx="6158927" cy="2387600"/>
          </a:xfrm>
        </p:spPr>
        <p:txBody>
          <a:bodyPr>
            <a:noAutofit/>
          </a:bodyPr>
          <a:lstStyle/>
          <a:p>
            <a:r>
              <a:rPr lang="en-US" sz="3600" dirty="0"/>
              <a:t> 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>
                <a:solidFill>
                  <a:schemeClr val="accent2"/>
                </a:solidFill>
              </a:rPr>
              <a:t>Check out </a:t>
            </a:r>
            <a:r>
              <a:rPr lang="en-US" sz="3600">
                <a:solidFill>
                  <a:schemeClr val="accent2"/>
                </a:solidFill>
              </a:rPr>
              <a:t>the MasterCard </a:t>
            </a:r>
            <a:r>
              <a:rPr lang="en-US" sz="3600" dirty="0">
                <a:solidFill>
                  <a:schemeClr val="accent2"/>
                </a:solidFill>
              </a:rPr>
              <a:t>swag</a:t>
            </a:r>
            <a:br>
              <a:rPr lang="en-US" sz="3600" dirty="0">
                <a:solidFill>
                  <a:schemeClr val="accent2"/>
                </a:solidFill>
              </a:rPr>
            </a:br>
            <a:r>
              <a:rPr lang="en-US" sz="3600" dirty="0">
                <a:solidFill>
                  <a:schemeClr val="accent2"/>
                </a:solidFill>
              </a:rPr>
              <a:t>at the MC Store!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558589" y="1364281"/>
            <a:ext cx="6158927" cy="480767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Remember to fill out 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the surveys on the breakouts you attended to get more points!</a:t>
            </a:r>
          </a:p>
        </p:txBody>
      </p:sp>
    </p:spTree>
    <p:extLst>
      <p:ext uri="{BB962C8B-B14F-4D97-AF65-F5344CB8AC3E}">
        <p14:creationId xmlns:p14="http://schemas.microsoft.com/office/powerpoint/2010/main" val="1077022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Innovation is always risky</a:t>
            </a:r>
          </a:p>
        </p:txBody>
      </p:sp>
      <p:sp>
        <p:nvSpPr>
          <p:cNvPr id="12" name="Text Placeholder 10"/>
          <p:cNvSpPr txBox="1">
            <a:spLocks/>
          </p:cNvSpPr>
          <p:nvPr/>
        </p:nvSpPr>
        <p:spPr>
          <a:xfrm>
            <a:off x="3749161" y="2137945"/>
            <a:ext cx="4107216" cy="13849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Leading organizations reported that over </a:t>
            </a:r>
            <a:b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u="sng" dirty="0">
                <a:solidFill>
                  <a:srgbClr val="F8F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40% of ideas</a:t>
            </a:r>
            <a:r>
              <a:rPr lang="en-US" sz="2800" b="1" dirty="0">
                <a:solidFill>
                  <a:srgbClr val="F8F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break even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31" y="1479794"/>
            <a:ext cx="2643050" cy="26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13"/>
          <p:cNvSpPr/>
          <p:nvPr/>
        </p:nvSpPr>
        <p:spPr>
          <a:xfrm>
            <a:off x="1301646" y="1882701"/>
            <a:ext cx="1822923" cy="182292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103076" y="1699317"/>
            <a:ext cx="2202921" cy="2202921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http://cdn2.hubspot.net/hub/211174/file-1038358234-png/Services_Page_Moyacons/lightbulb_icon.png?t=141841403394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C88E"/>
              </a:clrFrom>
              <a:clrTo>
                <a:srgbClr val="FDC88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413" y="2059113"/>
            <a:ext cx="1368125" cy="145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911831" y="4260932"/>
            <a:ext cx="7848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So…how can we take the risk out of innovation?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35631" y="5714685"/>
            <a:ext cx="7848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Experimentation</a:t>
            </a:r>
          </a:p>
        </p:txBody>
      </p:sp>
    </p:spTree>
    <p:extLst>
      <p:ext uri="{BB962C8B-B14F-4D97-AF65-F5344CB8AC3E}">
        <p14:creationId xmlns:p14="http://schemas.microsoft.com/office/powerpoint/2010/main" val="192168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le 79"/>
          <p:cNvSpPr>
            <a:spLocks noGrp="1"/>
          </p:cNvSpPr>
          <p:nvPr>
            <p:ph type="title"/>
          </p:nvPr>
        </p:nvSpPr>
        <p:spPr>
          <a:xfrm>
            <a:off x="106254" y="121428"/>
            <a:ext cx="12085746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B46700"/>
                </a:solidFill>
              </a:rPr>
              <a:t>Leading companies use experimentation to understand the impact of most business decisions</a:t>
            </a:r>
          </a:p>
        </p:txBody>
      </p:sp>
      <p:pic>
        <p:nvPicPr>
          <p:cNvPr id="43" name="Picture 42" descr="PetSmart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52113" y="2212618"/>
            <a:ext cx="1397702" cy="386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09" y="3626395"/>
            <a:ext cx="1323693" cy="43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" descr="http://blog.taragana.com/wp-content/uploads/2009/04/cablevision20logo1.bmp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24" b="37869"/>
          <a:stretch/>
        </p:blipFill>
        <p:spPr bwMode="auto">
          <a:xfrm>
            <a:off x="1558577" y="3000546"/>
            <a:ext cx="1392956" cy="23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ttp://upload.wikimedia.org/wikipedia/commons/thumb/c/ce/Coca-Cola_logo.svg/800px-Coca-Cola_logo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753" y="2967392"/>
            <a:ext cx="916165" cy="29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 descr="ABI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4238" y="2176211"/>
            <a:ext cx="1055194" cy="459318"/>
          </a:xfrm>
          <a:prstGeom prst="rect">
            <a:avLst/>
          </a:prstGeom>
        </p:spPr>
      </p:pic>
      <p:pic>
        <p:nvPicPr>
          <p:cNvPr id="50" name="Picture 4" descr="http://assets.fontsinuse.com/static/use-media-items/10/9038/full-1452x590/52cb2161/dunkin-donuts-logo1.jpeg?resolution=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38" y="3652015"/>
            <a:ext cx="948671" cy="38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ounded Rectangle 50"/>
          <p:cNvSpPr/>
          <p:nvPr/>
        </p:nvSpPr>
        <p:spPr>
          <a:xfrm>
            <a:off x="4310884" y="1565250"/>
            <a:ext cx="1280160" cy="381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</a:rPr>
              <a:t>Retail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254306" y="1565250"/>
            <a:ext cx="1280160" cy="381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</a:rPr>
              <a:t>Travel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5700093" y="1565250"/>
            <a:ext cx="1280160" cy="381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</a:rPr>
              <a:t>Dining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2931755" y="1565250"/>
            <a:ext cx="1280160" cy="381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</a:rPr>
              <a:t>Consumer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614975" y="1565250"/>
            <a:ext cx="1280160" cy="381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</a:rPr>
              <a:t>Telecom</a:t>
            </a:r>
          </a:p>
        </p:txBody>
      </p:sp>
      <p:pic>
        <p:nvPicPr>
          <p:cNvPr id="62" name="Picture 1" descr="http://www.qccomms.com/wp-content/uploads/2015/06/telstra-logo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582" y="2239100"/>
            <a:ext cx="1144947" cy="33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62" descr="http://heraldk.com/en/wp-content/uploads/sites/2/2015/09/mcdonalds-logo.jpg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0" t="15644" r="21286" b="15199"/>
          <a:stretch/>
        </p:blipFill>
        <p:spPr bwMode="auto">
          <a:xfrm>
            <a:off x="6022964" y="2857148"/>
            <a:ext cx="634418" cy="52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C:\Users\ptoomgum\AppData\Local\Microsoft\Windows\Temporary Internet Files\Content.Outlook\ZZUCRUHV\Caesars_Entertainment_logo.sv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98" y="2149308"/>
            <a:ext cx="737976" cy="51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http://i.telegraph.co.uk/multimedia/archive/02688/logowhite_2688564b.jpg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0" t="9768" r="28144" b="6830"/>
          <a:stretch/>
        </p:blipFill>
        <p:spPr bwMode="auto">
          <a:xfrm>
            <a:off x="620351" y="3518467"/>
            <a:ext cx="548070" cy="6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Image result for aramark logo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24" y="2236737"/>
            <a:ext cx="1186898" cy="33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Image result for cvs health logo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69" b="32765"/>
          <a:stretch/>
        </p:blipFill>
        <p:spPr bwMode="auto">
          <a:xfrm>
            <a:off x="4124848" y="3691104"/>
            <a:ext cx="1652233" cy="30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" descr="image001"/>
          <p:cNvPicPr>
            <a:picLocks noChangeAspect="1" noChangeArrowheads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28"/>
          <a:stretch/>
        </p:blipFill>
        <p:spPr bwMode="auto">
          <a:xfrm>
            <a:off x="468623" y="2912612"/>
            <a:ext cx="851526" cy="40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1" descr="Viavarej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496" y="2875589"/>
            <a:ext cx="876936" cy="48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3" descr="C:\Users\mharper\AppData\Local\Microsoft\Windows\Temporary Internet Files\Content.Outlook\HFZPUAI1\Asahiロゴ (2).jp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680" y="3657427"/>
            <a:ext cx="854310" cy="37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9" name="Group 128"/>
          <p:cNvGrpSpPr/>
          <p:nvPr/>
        </p:nvGrpSpPr>
        <p:grpSpPr>
          <a:xfrm>
            <a:off x="1782775" y="4539401"/>
            <a:ext cx="10154939" cy="1560600"/>
            <a:chOff x="197810" y="4539401"/>
            <a:chExt cx="10154939" cy="1560600"/>
          </a:xfrm>
        </p:grpSpPr>
        <p:grpSp>
          <p:nvGrpSpPr>
            <p:cNvPr id="82" name="Group 81"/>
            <p:cNvGrpSpPr/>
            <p:nvPr/>
          </p:nvGrpSpPr>
          <p:grpSpPr>
            <a:xfrm>
              <a:off x="197810" y="4539401"/>
              <a:ext cx="1948573" cy="1560600"/>
              <a:chOff x="336187" y="1363579"/>
              <a:chExt cx="1948573" cy="1560600"/>
            </a:xfrm>
          </p:grpSpPr>
          <p:sp>
            <p:nvSpPr>
              <p:cNvPr id="84" name="TextBox 83"/>
              <p:cNvSpPr txBox="1"/>
              <p:nvPr/>
            </p:nvSpPr>
            <p:spPr>
              <a:xfrm>
                <a:off x="336188" y="1734345"/>
                <a:ext cx="1948572" cy="657098"/>
              </a:xfrm>
              <a:prstGeom prst="rect">
                <a:avLst/>
              </a:prstGeom>
              <a:noFill/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0" tIns="3600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  <a:defRPr kumimoji="0" sz="1200" b="1" i="0" u="none" strike="noStrike" cap="none" normalizeH="0" baseline="0">
                    <a:ln>
                      <a:noFill/>
                    </a:ln>
                    <a:solidFill>
                      <a:srgbClr val="002060"/>
                    </a:solidFill>
                    <a:effectLst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</a:defRPr>
                </a:lvl9pPr>
              </a:lstStyle>
              <a:p>
                <a:pPr algn="l"/>
                <a:r>
                  <a:rPr lang="en-GB" sz="1400" dirty="0">
                    <a:solidFill>
                      <a:schemeClr val="tx1"/>
                    </a:solidFill>
                  </a:rPr>
                  <a:t>Consumer Credit</a:t>
                </a:r>
              </a:p>
            </p:txBody>
          </p:sp>
          <p:sp>
            <p:nvSpPr>
              <p:cNvPr id="85" name="Rectangle 84"/>
              <p:cNvSpPr/>
              <p:nvPr/>
            </p:nvSpPr>
            <p:spPr bwMode="gray">
              <a:xfrm>
                <a:off x="336189" y="1371601"/>
                <a:ext cx="288000" cy="288000"/>
              </a:xfrm>
              <a:prstGeom prst="rect">
                <a:avLst/>
              </a:prstGeom>
              <a:solidFill>
                <a:schemeClr val="tx2"/>
              </a:solidFill>
              <a:ln w="9525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2" charset="0"/>
                  </a:rPr>
                  <a:t>1</a:t>
                </a:r>
              </a:p>
            </p:txBody>
          </p:sp>
          <p:cxnSp>
            <p:nvCxnSpPr>
              <p:cNvPr id="86" name="Straight Connector 85"/>
              <p:cNvCxnSpPr/>
              <p:nvPr/>
            </p:nvCxnSpPr>
            <p:spPr bwMode="auto">
              <a:xfrm>
                <a:off x="336187" y="1371600"/>
                <a:ext cx="156480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7" name="Straight Connector 86"/>
              <p:cNvCxnSpPr/>
              <p:nvPr/>
            </p:nvCxnSpPr>
            <p:spPr bwMode="auto">
              <a:xfrm>
                <a:off x="1892966" y="1363579"/>
                <a:ext cx="0" cy="156060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pic>
            <p:nvPicPr>
              <p:cNvPr id="88" name="Picture 2" descr="C:\Users\JPARKER\Downloads\credit-cards-payment (2).png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04" y="2062894"/>
                <a:ext cx="702796" cy="7027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9" name="Group 88"/>
            <p:cNvGrpSpPr/>
            <p:nvPr/>
          </p:nvGrpSpPr>
          <p:grpSpPr>
            <a:xfrm>
              <a:off x="1901053" y="4539401"/>
              <a:ext cx="1564800" cy="1560600"/>
              <a:chOff x="336187" y="3097879"/>
              <a:chExt cx="1564800" cy="1560600"/>
            </a:xfrm>
          </p:grpSpPr>
          <p:sp>
            <p:nvSpPr>
              <p:cNvPr id="90" name="TextBox 89"/>
              <p:cNvSpPr txBox="1"/>
              <p:nvPr/>
            </p:nvSpPr>
            <p:spPr>
              <a:xfrm>
                <a:off x="336189" y="3429000"/>
                <a:ext cx="1416410" cy="528417"/>
              </a:xfrm>
              <a:prstGeom prst="rect">
                <a:avLst/>
              </a:prstGeom>
              <a:noFill/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0" tIns="3600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  <a:defRPr kumimoji="0" sz="1200" b="1" i="0" u="none" strike="noStrike" cap="none" normalizeH="0" baseline="0">
                    <a:ln>
                      <a:noFill/>
                    </a:ln>
                    <a:solidFill>
                      <a:srgbClr val="002060"/>
                    </a:solidFill>
                    <a:effectLst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</a:defRPr>
                </a:lvl9pPr>
              </a:lstStyle>
              <a:p>
                <a:pPr algn="l"/>
                <a:r>
                  <a:rPr lang="en-GB" sz="1400" dirty="0">
                    <a:solidFill>
                      <a:schemeClr val="tx1"/>
                    </a:solidFill>
                  </a:rPr>
                  <a:t>Marketing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 bwMode="gray">
              <a:xfrm>
                <a:off x="336189" y="3105901"/>
                <a:ext cx="288000" cy="288000"/>
              </a:xfrm>
              <a:prstGeom prst="rect">
                <a:avLst/>
              </a:prstGeom>
              <a:solidFill>
                <a:schemeClr val="tx2"/>
              </a:solidFill>
              <a:ln w="9525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500" b="1" dirty="0">
                    <a:solidFill>
                      <a:schemeClr val="bg1"/>
                    </a:solidFill>
                    <a:latin typeface="Arial" pitchFamily="2" charset="0"/>
                  </a:rPr>
                  <a:t>2</a:t>
                </a:r>
                <a:endParaRPr kumimoji="0" lang="en-US" sz="15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2" charset="0"/>
                </a:endParaRPr>
              </a:p>
            </p:txBody>
          </p:sp>
          <p:cxnSp>
            <p:nvCxnSpPr>
              <p:cNvPr id="92" name="Straight Connector 91"/>
              <p:cNvCxnSpPr/>
              <p:nvPr/>
            </p:nvCxnSpPr>
            <p:spPr bwMode="auto">
              <a:xfrm>
                <a:off x="336187" y="3105900"/>
                <a:ext cx="156480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3" name="Straight Connector 92"/>
              <p:cNvCxnSpPr/>
              <p:nvPr/>
            </p:nvCxnSpPr>
            <p:spPr bwMode="auto">
              <a:xfrm>
                <a:off x="1892966" y="3097879"/>
                <a:ext cx="0" cy="156060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pic>
            <p:nvPicPr>
              <p:cNvPr id="95" name="Picture 2" descr="C:\Users\hjackson\Downloads\megaphone (1).png"/>
              <p:cNvPicPr>
                <a:picLocks noChangeAspect="1" noChangeArrowheads="1"/>
              </p:cNvPicPr>
              <p:nvPr/>
            </p:nvPicPr>
            <p:blipFill>
              <a:blip r:embed="rId18" cstate="print">
                <a:duotone>
                  <a:srgbClr val="CC000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5814" y="3719944"/>
                <a:ext cx="729249" cy="7292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6" name="Group 95"/>
            <p:cNvGrpSpPr/>
            <p:nvPr/>
          </p:nvGrpSpPr>
          <p:grpSpPr>
            <a:xfrm>
              <a:off x="3612751" y="4539401"/>
              <a:ext cx="1564800" cy="1560600"/>
              <a:chOff x="4988402" y="4840200"/>
              <a:chExt cx="1564800" cy="1560600"/>
            </a:xfrm>
          </p:grpSpPr>
          <p:grpSp>
            <p:nvGrpSpPr>
              <p:cNvPr id="97" name="Group 96"/>
              <p:cNvGrpSpPr/>
              <p:nvPr/>
            </p:nvGrpSpPr>
            <p:grpSpPr>
              <a:xfrm>
                <a:off x="4988402" y="4840200"/>
                <a:ext cx="1564798" cy="1560600"/>
                <a:chOff x="4988402" y="4840200"/>
                <a:chExt cx="1564798" cy="1560600"/>
              </a:xfrm>
            </p:grpSpPr>
            <p:sp>
              <p:nvSpPr>
                <p:cNvPr id="99" name="TextBox 98"/>
                <p:cNvSpPr txBox="1"/>
                <p:nvPr/>
              </p:nvSpPr>
              <p:spPr>
                <a:xfrm>
                  <a:off x="5029200" y="5127667"/>
                  <a:ext cx="1524000" cy="528417"/>
                </a:xfrm>
                <a:prstGeom prst="rect">
                  <a:avLst/>
                </a:prstGeom>
                <a:noFill/>
                <a:ln>
                  <a:noFill/>
                  <a:headEnd type="none" w="med" len="med"/>
                  <a:tailEnd type="none" w="med" len="med"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0" tIns="3600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marR="0" indent="0" algn="ctr" defTabSz="914400" eaLnBrk="1" latinLnBrk="0" hangingPunct="1">
                    <a:lnSpc>
                      <a:spcPct val="100000"/>
                    </a:lnSpc>
                    <a:buClrTx/>
                    <a:buSzTx/>
                    <a:buFontTx/>
                    <a:buNone/>
                    <a:tabLst/>
                    <a:defRPr kumimoji="0" sz="1200" b="1" i="0" u="none" strike="noStrike" cap="none" normalizeH="0" baseline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</a:defRPr>
                  </a:lvl9pPr>
                </a:lstStyle>
                <a:p>
                  <a:pPr algn="l"/>
                  <a:r>
                    <a:rPr lang="en-GB" sz="1400" dirty="0">
                      <a:solidFill>
                        <a:schemeClr val="tx1"/>
                      </a:solidFill>
                    </a:rPr>
                    <a:t>Pricing &amp; Promotions </a:t>
                  </a:r>
                </a:p>
              </p:txBody>
            </p:sp>
            <p:sp>
              <p:nvSpPr>
                <p:cNvPr id="100" name="Rectangle 99"/>
                <p:cNvSpPr/>
                <p:nvPr/>
              </p:nvSpPr>
              <p:spPr bwMode="gray">
                <a:xfrm>
                  <a:off x="4988402" y="4848222"/>
                  <a:ext cx="288000" cy="288000"/>
                </a:xfrm>
                <a:prstGeom prst="rect">
                  <a:avLst/>
                </a:prstGeom>
                <a:solidFill>
                  <a:schemeClr val="tx2"/>
                </a:solidFill>
                <a:ln w="9525" cap="flat" cmpd="sng" algn="ctr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500" b="1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2" charset="0"/>
                    </a:rPr>
                    <a:t>3</a:t>
                  </a:r>
                </a:p>
              </p:txBody>
            </p:sp>
            <p:cxnSp>
              <p:nvCxnSpPr>
                <p:cNvPr id="101" name="Straight Connector 100"/>
                <p:cNvCxnSpPr/>
                <p:nvPr/>
              </p:nvCxnSpPr>
              <p:spPr bwMode="auto">
                <a:xfrm>
                  <a:off x="6545179" y="4840200"/>
                  <a:ext cx="0" cy="156060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pic>
              <p:nvPicPr>
                <p:cNvPr id="103" name="Picture 5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duotone>
                    <a:srgbClr val="CC0000">
                      <a:shade val="45000"/>
                      <a:satMod val="135000"/>
                    </a:srgb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0">
                          <a14:imgEffect>
                            <a14:backgroundRemoval t="0" b="100000" l="0" r="100000">
                              <a14:foregroundMark x1="17232" y1="21716" x2="17232" y2="21716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52719" y="5633817"/>
                  <a:ext cx="549337" cy="5790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98" name="Straight Connector 97"/>
              <p:cNvCxnSpPr/>
              <p:nvPr/>
            </p:nvCxnSpPr>
            <p:spPr bwMode="auto">
              <a:xfrm>
                <a:off x="4988402" y="4840200"/>
                <a:ext cx="156480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05" name="Group 104"/>
            <p:cNvGrpSpPr/>
            <p:nvPr/>
          </p:nvGrpSpPr>
          <p:grpSpPr>
            <a:xfrm>
              <a:off x="5332469" y="4539401"/>
              <a:ext cx="1564800" cy="1560600"/>
              <a:chOff x="336187" y="4800600"/>
              <a:chExt cx="1564800" cy="1560600"/>
            </a:xfrm>
          </p:grpSpPr>
          <p:sp>
            <p:nvSpPr>
              <p:cNvPr id="106" name="TextBox 105"/>
              <p:cNvSpPr txBox="1"/>
              <p:nvPr/>
            </p:nvSpPr>
            <p:spPr>
              <a:xfrm>
                <a:off x="336189" y="5105400"/>
                <a:ext cx="1259998" cy="528417"/>
              </a:xfrm>
              <a:prstGeom prst="rect">
                <a:avLst/>
              </a:prstGeom>
              <a:noFill/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0" tIns="3600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  <a:defRPr kumimoji="0" sz="1200" b="1" i="0" u="none" strike="noStrike" cap="none" normalizeH="0" baseline="0">
                    <a:ln>
                      <a:noFill/>
                    </a:ln>
                    <a:solidFill>
                      <a:srgbClr val="002060"/>
                    </a:solidFill>
                    <a:effectLst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</a:defRPr>
                </a:lvl9pPr>
              </a:lstStyle>
              <a:p>
                <a:pPr algn="l"/>
                <a:r>
                  <a:rPr lang="en-GB" sz="1400" dirty="0">
                    <a:solidFill>
                      <a:schemeClr val="tx1"/>
                    </a:solidFill>
                  </a:rPr>
                  <a:t>Labor and Operations</a:t>
                </a:r>
              </a:p>
            </p:txBody>
          </p:sp>
          <p:sp>
            <p:nvSpPr>
              <p:cNvPr id="107" name="Rectangle 106"/>
              <p:cNvSpPr/>
              <p:nvPr/>
            </p:nvSpPr>
            <p:spPr bwMode="gray">
              <a:xfrm>
                <a:off x="336189" y="4808622"/>
                <a:ext cx="288000" cy="288000"/>
              </a:xfrm>
              <a:prstGeom prst="rect">
                <a:avLst/>
              </a:prstGeom>
              <a:solidFill>
                <a:schemeClr val="tx2"/>
              </a:solidFill>
              <a:ln w="9525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2" charset="0"/>
                  </a:rPr>
                  <a:t>4</a:t>
                </a:r>
              </a:p>
            </p:txBody>
          </p:sp>
          <p:cxnSp>
            <p:nvCxnSpPr>
              <p:cNvPr id="108" name="Straight Connector 107"/>
              <p:cNvCxnSpPr/>
              <p:nvPr/>
            </p:nvCxnSpPr>
            <p:spPr bwMode="auto">
              <a:xfrm>
                <a:off x="336187" y="4808621"/>
                <a:ext cx="156480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9" name="Straight Connector 108"/>
              <p:cNvCxnSpPr/>
              <p:nvPr/>
            </p:nvCxnSpPr>
            <p:spPr bwMode="auto">
              <a:xfrm>
                <a:off x="1884945" y="4800600"/>
                <a:ext cx="16042" cy="156060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pic>
            <p:nvPicPr>
              <p:cNvPr id="111" name="Picture 2" descr="C:\Users\hjackson\Downloads\open (1).png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189" y="5656084"/>
                <a:ext cx="485999" cy="4859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3" name="Group 112"/>
            <p:cNvGrpSpPr/>
            <p:nvPr/>
          </p:nvGrpSpPr>
          <p:grpSpPr>
            <a:xfrm>
              <a:off x="7060209" y="4539401"/>
              <a:ext cx="1564800" cy="1560600"/>
              <a:chOff x="4988400" y="1363579"/>
              <a:chExt cx="1564800" cy="1560600"/>
            </a:xfrm>
          </p:grpSpPr>
          <p:sp>
            <p:nvSpPr>
              <p:cNvPr id="114" name="TextBox 113"/>
              <p:cNvSpPr txBox="1"/>
              <p:nvPr/>
            </p:nvSpPr>
            <p:spPr>
              <a:xfrm>
                <a:off x="4988402" y="1705102"/>
                <a:ext cx="1564798" cy="657098"/>
              </a:xfrm>
              <a:prstGeom prst="rect">
                <a:avLst/>
              </a:prstGeom>
              <a:noFill/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0" tIns="3600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  <a:defRPr kumimoji="0" sz="1200" b="1" i="0" u="none" strike="noStrike" cap="none" normalizeH="0" baseline="0">
                    <a:ln>
                      <a:noFill/>
                    </a:ln>
                    <a:solidFill>
                      <a:srgbClr val="002060"/>
                    </a:solidFill>
                    <a:effectLst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</a:defRPr>
                </a:lvl9pPr>
              </a:lstStyle>
              <a:p>
                <a:pPr algn="l"/>
                <a:r>
                  <a:rPr lang="en-GB" sz="1400" dirty="0">
                    <a:solidFill>
                      <a:schemeClr val="tx1"/>
                    </a:solidFill>
                  </a:rPr>
                  <a:t>Capital Expenditures</a:t>
                </a:r>
              </a:p>
            </p:txBody>
          </p:sp>
          <p:sp>
            <p:nvSpPr>
              <p:cNvPr id="115" name="Rectangle 114"/>
              <p:cNvSpPr/>
              <p:nvPr/>
            </p:nvSpPr>
            <p:spPr bwMode="gray">
              <a:xfrm>
                <a:off x="4988402" y="1371601"/>
                <a:ext cx="288000" cy="288000"/>
              </a:xfrm>
              <a:prstGeom prst="rect">
                <a:avLst/>
              </a:prstGeom>
              <a:solidFill>
                <a:schemeClr val="tx2"/>
              </a:solidFill>
              <a:ln w="9525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500" b="1" dirty="0">
                    <a:solidFill>
                      <a:schemeClr val="bg1"/>
                    </a:solidFill>
                    <a:latin typeface="Arial" pitchFamily="2" charset="0"/>
                  </a:rPr>
                  <a:t>5</a:t>
                </a:r>
                <a:endParaRPr kumimoji="0" lang="en-US" sz="15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2" charset="0"/>
                </a:endParaRPr>
              </a:p>
            </p:txBody>
          </p:sp>
          <p:cxnSp>
            <p:nvCxnSpPr>
              <p:cNvPr id="116" name="Straight Connector 115"/>
              <p:cNvCxnSpPr/>
              <p:nvPr/>
            </p:nvCxnSpPr>
            <p:spPr bwMode="auto">
              <a:xfrm>
                <a:off x="4988400" y="1371600"/>
                <a:ext cx="156480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7" name="Straight Connector 116"/>
              <p:cNvCxnSpPr/>
              <p:nvPr/>
            </p:nvCxnSpPr>
            <p:spPr bwMode="auto">
              <a:xfrm>
                <a:off x="6545179" y="1363579"/>
                <a:ext cx="0" cy="156060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pic>
            <p:nvPicPr>
              <p:cNvPr id="119" name="Picture 3" descr="C:\Users\hjackson\Downloads\shop (1).png"/>
              <p:cNvPicPr>
                <a:picLocks noChangeAspect="1" noChangeArrowheads="1"/>
              </p:cNvPicPr>
              <p:nvPr/>
            </p:nvPicPr>
            <p:blipFill>
              <a:blip r:embed="rId22" cstate="print">
                <a:duotone>
                  <a:srgbClr val="CC000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67262" y="2245604"/>
                <a:ext cx="520250" cy="5202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0" name="Group 119"/>
            <p:cNvGrpSpPr/>
            <p:nvPr/>
          </p:nvGrpSpPr>
          <p:grpSpPr>
            <a:xfrm>
              <a:off x="8787949" y="4539401"/>
              <a:ext cx="1564800" cy="1560600"/>
              <a:chOff x="4988400" y="3051000"/>
              <a:chExt cx="1564800" cy="1560600"/>
            </a:xfrm>
          </p:grpSpPr>
          <p:cxnSp>
            <p:nvCxnSpPr>
              <p:cNvPr id="121" name="Straight Connector 120"/>
              <p:cNvCxnSpPr/>
              <p:nvPr/>
            </p:nvCxnSpPr>
            <p:spPr bwMode="auto">
              <a:xfrm>
                <a:off x="4988400" y="3059021"/>
                <a:ext cx="156480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22" name="Group 121"/>
              <p:cNvGrpSpPr/>
              <p:nvPr/>
            </p:nvGrpSpPr>
            <p:grpSpPr>
              <a:xfrm>
                <a:off x="4988402" y="3051000"/>
                <a:ext cx="1556777" cy="1560600"/>
                <a:chOff x="4988402" y="3051000"/>
                <a:chExt cx="1556777" cy="1560600"/>
              </a:xfrm>
            </p:grpSpPr>
            <p:sp>
              <p:nvSpPr>
                <p:cNvPr id="123" name="TextBox 122"/>
                <p:cNvSpPr txBox="1"/>
                <p:nvPr/>
              </p:nvSpPr>
              <p:spPr>
                <a:xfrm>
                  <a:off x="4988402" y="3409731"/>
                  <a:ext cx="1412398" cy="528417"/>
                </a:xfrm>
                <a:prstGeom prst="rect">
                  <a:avLst/>
                </a:prstGeom>
                <a:noFill/>
                <a:ln>
                  <a:noFill/>
                  <a:headEnd type="none" w="med" len="med"/>
                  <a:tailEnd type="none" w="med" len="med"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0" tIns="3600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marR="0" indent="0" algn="ctr" defTabSz="914400" eaLnBrk="1" latinLnBrk="0" hangingPunct="1">
                    <a:lnSpc>
                      <a:spcPct val="100000"/>
                    </a:lnSpc>
                    <a:buClrTx/>
                    <a:buSzTx/>
                    <a:buFontTx/>
                    <a:buNone/>
                    <a:tabLst/>
                    <a:defRPr kumimoji="0" sz="1200" b="1" i="0" u="none" strike="noStrike" cap="none" normalizeH="0" baseline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</a:defRPr>
                  </a:lvl9pPr>
                </a:lstStyle>
                <a:p>
                  <a:pPr algn="l"/>
                  <a:r>
                    <a:rPr lang="en-GB" sz="1400" dirty="0">
                      <a:solidFill>
                        <a:schemeClr val="tx1"/>
                      </a:solidFill>
                    </a:rPr>
                    <a:t>Merchandising</a:t>
                  </a:r>
                </a:p>
              </p:txBody>
            </p:sp>
            <p:sp>
              <p:nvSpPr>
                <p:cNvPr id="124" name="Rectangle 123"/>
                <p:cNvSpPr/>
                <p:nvPr/>
              </p:nvSpPr>
              <p:spPr bwMode="gray">
                <a:xfrm>
                  <a:off x="4988402" y="3059022"/>
                  <a:ext cx="288000" cy="288000"/>
                </a:xfrm>
                <a:prstGeom prst="rect">
                  <a:avLst/>
                </a:prstGeom>
                <a:solidFill>
                  <a:schemeClr val="tx2"/>
                </a:solidFill>
                <a:ln w="9525" cap="flat" cmpd="sng" algn="ctr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500" b="1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2" charset="0"/>
                    </a:rPr>
                    <a:t>6</a:t>
                  </a:r>
                </a:p>
              </p:txBody>
            </p:sp>
            <p:cxnSp>
              <p:nvCxnSpPr>
                <p:cNvPr id="125" name="Straight Connector 124"/>
                <p:cNvCxnSpPr/>
                <p:nvPr/>
              </p:nvCxnSpPr>
              <p:spPr bwMode="auto">
                <a:xfrm>
                  <a:off x="6545179" y="3051000"/>
                  <a:ext cx="0" cy="156060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pic>
              <p:nvPicPr>
                <p:cNvPr id="127" name="Picture 3" descr="C:\Users\hjackson\Downloads\store-new-badges (1).png"/>
                <p:cNvPicPr>
                  <a:picLocks noChangeAspect="1" noChangeArrowheads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22116" y="3824132"/>
                  <a:ext cx="610545" cy="61054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sp>
        <p:nvSpPr>
          <p:cNvPr id="128" name="Bent-Up Arrow 127"/>
          <p:cNvSpPr/>
          <p:nvPr/>
        </p:nvSpPr>
        <p:spPr>
          <a:xfrm flipV="1">
            <a:off x="7174573" y="2777241"/>
            <a:ext cx="1506784" cy="1503594"/>
          </a:xfrm>
          <a:prstGeom prst="bentUpArrow">
            <a:avLst>
              <a:gd name="adj1" fmla="val 25000"/>
              <a:gd name="adj2" fmla="val 25000"/>
              <a:gd name="adj3" fmla="val 29054"/>
            </a:avLst>
          </a:prstGeom>
          <a:solidFill>
            <a:srgbClr val="B46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72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Why is testing challenging? </a:t>
            </a:r>
          </a:p>
        </p:txBody>
      </p:sp>
      <p:sp>
        <p:nvSpPr>
          <p:cNvPr id="22" name="Rounded Rectangle 21"/>
          <p:cNvSpPr/>
          <p:nvPr/>
        </p:nvSpPr>
        <p:spPr bwMode="gray">
          <a:xfrm>
            <a:off x="942195" y="1447724"/>
            <a:ext cx="4435018" cy="2364522"/>
          </a:xfrm>
          <a:prstGeom prst="roundRect">
            <a:avLst>
              <a:gd name="adj" fmla="val 8311"/>
            </a:avLst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040365" y="1595130"/>
            <a:ext cx="370240" cy="377915"/>
          </a:xfrm>
          <a:prstGeom prst="ellipse">
            <a:avLst/>
          </a:prstGeom>
          <a:solidFill>
            <a:srgbClr val="F38B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bg1"/>
                </a:solidFill>
                <a:latin typeface="+mj-lt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 bwMode="gray">
          <a:xfrm>
            <a:off x="1421365" y="1566044"/>
            <a:ext cx="3327917" cy="64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Mark SC Offc For MC"/>
              </a:rPr>
              <a:t>Real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Mark SC Offc For MC"/>
              </a:rPr>
              <a:t> world data is extremely noisy 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Mark SC Offc For MC"/>
            </a:endParaRPr>
          </a:p>
        </p:txBody>
      </p:sp>
      <p:pic>
        <p:nvPicPr>
          <p:cNvPr id="25" name="Picture 4" descr="image001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0" t="5353" r="1963" b="8639"/>
          <a:stretch/>
        </p:blipFill>
        <p:spPr bwMode="auto">
          <a:xfrm>
            <a:off x="2270913" y="2439029"/>
            <a:ext cx="1955637" cy="92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Connector 25"/>
          <p:cNvCxnSpPr/>
          <p:nvPr/>
        </p:nvCxnSpPr>
        <p:spPr>
          <a:xfrm>
            <a:off x="2270913" y="2591429"/>
            <a:ext cx="0" cy="883971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278070" y="3033414"/>
            <a:ext cx="1948480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 rot="16200000">
            <a:off x="1784424" y="2948601"/>
            <a:ext cx="762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Sales</a:t>
            </a:r>
          </a:p>
        </p:txBody>
      </p:sp>
      <p:sp>
        <p:nvSpPr>
          <p:cNvPr id="29" name="Rounded Rectangle 28"/>
          <p:cNvSpPr/>
          <p:nvPr/>
        </p:nvSpPr>
        <p:spPr bwMode="gray">
          <a:xfrm>
            <a:off x="5644993" y="1447724"/>
            <a:ext cx="4376084" cy="2364522"/>
          </a:xfrm>
          <a:prstGeom prst="roundRect">
            <a:avLst>
              <a:gd name="adj" fmla="val 8311"/>
            </a:avLst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kern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 bwMode="gray">
          <a:xfrm>
            <a:off x="6219274" y="1562140"/>
            <a:ext cx="3643183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kern="0" dirty="0">
                <a:solidFill>
                  <a:srgbClr val="FFFFFF">
                    <a:lumMod val="95000"/>
                  </a:srgbClr>
                </a:solidFill>
                <a:latin typeface="Mark SC Offc For MC"/>
              </a:rPr>
              <a:t>Test stores and markets are often different from the rest of the network 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Mark SC Offc For MC"/>
            </a:endParaRPr>
          </a:p>
        </p:txBody>
      </p:sp>
      <p:sp>
        <p:nvSpPr>
          <p:cNvPr id="31" name="Rounded Rectangle 30"/>
          <p:cNvSpPr/>
          <p:nvPr/>
        </p:nvSpPr>
        <p:spPr bwMode="gray">
          <a:xfrm>
            <a:off x="954134" y="4140125"/>
            <a:ext cx="4423079" cy="2364522"/>
          </a:xfrm>
          <a:prstGeom prst="roundRect">
            <a:avLst>
              <a:gd name="adj" fmla="val 8311"/>
            </a:avLst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kern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1040364" y="4311409"/>
            <a:ext cx="370240" cy="377915"/>
          </a:xfrm>
          <a:prstGeom prst="ellipse">
            <a:avLst/>
          </a:prstGeom>
          <a:solidFill>
            <a:srgbClr val="F38B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chemeClr val="bg1"/>
                </a:solidFill>
                <a:latin typeface="+mj-lt"/>
              </a:rPr>
              <a:t>3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 bwMode="gray">
          <a:xfrm>
            <a:off x="1421364" y="4282323"/>
            <a:ext cx="3541162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2200" b="1" kern="0" dirty="0">
                <a:solidFill>
                  <a:srgbClr val="FFFFFF">
                    <a:lumMod val="95000"/>
                  </a:srgbClr>
                </a:solidFill>
                <a:latin typeface="Mark SC Offc For MC"/>
              </a:rPr>
              <a:t>Analysis is slow</a:t>
            </a:r>
            <a:r>
              <a:rPr lang="en-US" sz="2200" b="1" kern="0" dirty="0">
                <a:solidFill>
                  <a:schemeClr val="bg1"/>
                </a:solidFill>
                <a:latin typeface="Mark SC Offc For MC"/>
              </a:rPr>
              <a:t>; business is fast 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7810556" y="2628393"/>
            <a:ext cx="0" cy="1132175"/>
          </a:xfrm>
          <a:prstGeom prst="line">
            <a:avLst/>
          </a:prstGeom>
          <a:ln w="25400">
            <a:solidFill>
              <a:schemeClr val="bg1"/>
            </a:solidFill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6934256" y="2628392"/>
            <a:ext cx="762000" cy="956436"/>
            <a:chOff x="-2057400" y="1779557"/>
            <a:chExt cx="762000" cy="956436"/>
          </a:xfrm>
        </p:grpSpPr>
        <p:sp>
          <p:nvSpPr>
            <p:cNvPr id="36" name="TextBox 35"/>
            <p:cNvSpPr txBox="1"/>
            <p:nvPr/>
          </p:nvSpPr>
          <p:spPr>
            <a:xfrm>
              <a:off x="-2057400" y="1779557"/>
              <a:ext cx="7620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CONTROL</a:t>
              </a: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-1971135" y="2012093"/>
              <a:ext cx="589471" cy="723900"/>
              <a:chOff x="-1991624" y="2012093"/>
              <a:chExt cx="589471" cy="723900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-1991624" y="2012093"/>
                <a:ext cx="589471" cy="114300"/>
                <a:chOff x="-1991624" y="2012093"/>
                <a:chExt cx="589471" cy="114300"/>
              </a:xfrm>
            </p:grpSpPr>
            <p:sp>
              <p:nvSpPr>
                <p:cNvPr id="59" name="Rectangle 58"/>
                <p:cNvSpPr/>
                <p:nvPr/>
              </p:nvSpPr>
              <p:spPr>
                <a:xfrm>
                  <a:off x="-1991624" y="2012093"/>
                  <a:ext cx="114300" cy="1143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-1833234" y="2012093"/>
                  <a:ext cx="114300" cy="1143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-1674844" y="2012093"/>
                  <a:ext cx="114300" cy="1143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-1516453" y="2012093"/>
                  <a:ext cx="114300" cy="1143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9" name="Group 38"/>
              <p:cNvGrpSpPr/>
              <p:nvPr/>
            </p:nvGrpSpPr>
            <p:grpSpPr>
              <a:xfrm>
                <a:off x="-1991624" y="2164493"/>
                <a:ext cx="589471" cy="114300"/>
                <a:chOff x="-1991624" y="2012093"/>
                <a:chExt cx="589471" cy="114300"/>
              </a:xfrm>
            </p:grpSpPr>
            <p:sp>
              <p:nvSpPr>
                <p:cNvPr id="55" name="Rectangle 54"/>
                <p:cNvSpPr/>
                <p:nvPr/>
              </p:nvSpPr>
              <p:spPr>
                <a:xfrm>
                  <a:off x="-1991624" y="2012093"/>
                  <a:ext cx="114300" cy="1143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-1833234" y="2012093"/>
                  <a:ext cx="114300" cy="1143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-1674844" y="2012093"/>
                  <a:ext cx="114300" cy="1143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-1516453" y="2012093"/>
                  <a:ext cx="114300" cy="1143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>
                <a:off x="-1991624" y="2316893"/>
                <a:ext cx="589471" cy="114300"/>
                <a:chOff x="-1991624" y="2012093"/>
                <a:chExt cx="589471" cy="114300"/>
              </a:xfrm>
            </p:grpSpPr>
            <p:sp>
              <p:nvSpPr>
                <p:cNvPr id="51" name="Rectangle 50"/>
                <p:cNvSpPr/>
                <p:nvPr/>
              </p:nvSpPr>
              <p:spPr>
                <a:xfrm>
                  <a:off x="-1991624" y="2012093"/>
                  <a:ext cx="114300" cy="1143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-1833234" y="2012093"/>
                  <a:ext cx="114300" cy="1143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-1674844" y="2012093"/>
                  <a:ext cx="114300" cy="1143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-1516453" y="2012093"/>
                  <a:ext cx="114300" cy="1143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-1991624" y="2469293"/>
                <a:ext cx="589471" cy="114300"/>
                <a:chOff x="-1991624" y="2012093"/>
                <a:chExt cx="589471" cy="114300"/>
              </a:xfrm>
            </p:grpSpPr>
            <p:sp>
              <p:nvSpPr>
                <p:cNvPr id="47" name="Rectangle 51"/>
                <p:cNvSpPr/>
                <p:nvPr/>
              </p:nvSpPr>
              <p:spPr>
                <a:xfrm>
                  <a:off x="-1991624" y="2012093"/>
                  <a:ext cx="114300" cy="1143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8" name="Rectangle 52"/>
                <p:cNvSpPr/>
                <p:nvPr/>
              </p:nvSpPr>
              <p:spPr>
                <a:xfrm>
                  <a:off x="-1833234" y="2012093"/>
                  <a:ext cx="114300" cy="1143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9" name="Rectangle 53"/>
                <p:cNvSpPr/>
                <p:nvPr/>
              </p:nvSpPr>
              <p:spPr>
                <a:xfrm>
                  <a:off x="-1674844" y="2012093"/>
                  <a:ext cx="114300" cy="1143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" name="Rectangle 54"/>
                <p:cNvSpPr/>
                <p:nvPr/>
              </p:nvSpPr>
              <p:spPr>
                <a:xfrm>
                  <a:off x="-1516453" y="2012093"/>
                  <a:ext cx="114300" cy="1143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-1991624" y="2621693"/>
                <a:ext cx="589471" cy="114300"/>
                <a:chOff x="-1991624" y="2012093"/>
                <a:chExt cx="589471" cy="114300"/>
              </a:xfrm>
            </p:grpSpPr>
            <p:sp>
              <p:nvSpPr>
                <p:cNvPr id="43" name="Rectangle 56"/>
                <p:cNvSpPr/>
                <p:nvPr/>
              </p:nvSpPr>
              <p:spPr>
                <a:xfrm>
                  <a:off x="-1991624" y="2012093"/>
                  <a:ext cx="114300" cy="1143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4" name="Rectangle 57"/>
                <p:cNvSpPr/>
                <p:nvPr/>
              </p:nvSpPr>
              <p:spPr>
                <a:xfrm>
                  <a:off x="-1833234" y="2012093"/>
                  <a:ext cx="114300" cy="1143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5" name="Rectangle 58"/>
                <p:cNvSpPr/>
                <p:nvPr/>
              </p:nvSpPr>
              <p:spPr>
                <a:xfrm>
                  <a:off x="-1674844" y="2012093"/>
                  <a:ext cx="114300" cy="1143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6" name="Rectangle 59"/>
                <p:cNvSpPr/>
                <p:nvPr/>
              </p:nvSpPr>
              <p:spPr>
                <a:xfrm>
                  <a:off x="-1516453" y="2012093"/>
                  <a:ext cx="114300" cy="1143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63" name="Group 62"/>
          <p:cNvGrpSpPr/>
          <p:nvPr/>
        </p:nvGrpSpPr>
        <p:grpSpPr>
          <a:xfrm>
            <a:off x="7924856" y="2628392"/>
            <a:ext cx="762000" cy="956436"/>
            <a:chOff x="-1066800" y="1779557"/>
            <a:chExt cx="762000" cy="956436"/>
          </a:xfrm>
        </p:grpSpPr>
        <p:sp>
          <p:nvSpPr>
            <p:cNvPr id="64" name="TextBox 63"/>
            <p:cNvSpPr txBox="1"/>
            <p:nvPr/>
          </p:nvSpPr>
          <p:spPr>
            <a:xfrm>
              <a:off x="-1066800" y="1779557"/>
              <a:ext cx="7620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TEST</a:t>
              </a: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-980535" y="2012093"/>
              <a:ext cx="589471" cy="723900"/>
              <a:chOff x="-1050627" y="2012093"/>
              <a:chExt cx="589471" cy="723900"/>
            </a:xfrm>
          </p:grpSpPr>
          <p:grpSp>
            <p:nvGrpSpPr>
              <p:cNvPr id="66" name="Group 65"/>
              <p:cNvGrpSpPr/>
              <p:nvPr/>
            </p:nvGrpSpPr>
            <p:grpSpPr>
              <a:xfrm>
                <a:off x="-1050627" y="2012093"/>
                <a:ext cx="589471" cy="114300"/>
                <a:chOff x="-1991624" y="2012093"/>
                <a:chExt cx="589471" cy="1143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-1991624" y="2012093"/>
                  <a:ext cx="114300" cy="1143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>
                  <a:off x="-1833234" y="2012093"/>
                  <a:ext cx="114300" cy="1143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-1674844" y="2012093"/>
                  <a:ext cx="114300" cy="1143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" name="Rectangle 89"/>
                <p:cNvSpPr/>
                <p:nvPr/>
              </p:nvSpPr>
              <p:spPr>
                <a:xfrm>
                  <a:off x="-1516453" y="2012093"/>
                  <a:ext cx="114300" cy="1143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7" name="Group 66"/>
              <p:cNvGrpSpPr/>
              <p:nvPr/>
            </p:nvGrpSpPr>
            <p:grpSpPr>
              <a:xfrm>
                <a:off x="-1050627" y="2164493"/>
                <a:ext cx="589471" cy="114300"/>
                <a:chOff x="-1991624" y="2012093"/>
                <a:chExt cx="589471" cy="114300"/>
              </a:xfrm>
            </p:grpSpPr>
            <p:sp>
              <p:nvSpPr>
                <p:cNvPr id="83" name="Rectangle 73"/>
                <p:cNvSpPr/>
                <p:nvPr/>
              </p:nvSpPr>
              <p:spPr>
                <a:xfrm>
                  <a:off x="-1991624" y="2012093"/>
                  <a:ext cx="114300" cy="1143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4" name="Rectangle 74"/>
                <p:cNvSpPr/>
                <p:nvPr/>
              </p:nvSpPr>
              <p:spPr>
                <a:xfrm>
                  <a:off x="-1833234" y="2012093"/>
                  <a:ext cx="114300" cy="1143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5" name="Rectangle 75"/>
                <p:cNvSpPr/>
                <p:nvPr/>
              </p:nvSpPr>
              <p:spPr>
                <a:xfrm>
                  <a:off x="-1674844" y="2012093"/>
                  <a:ext cx="114300" cy="1143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6" name="Rectangle 76"/>
                <p:cNvSpPr/>
                <p:nvPr/>
              </p:nvSpPr>
              <p:spPr>
                <a:xfrm>
                  <a:off x="-1516453" y="2012093"/>
                  <a:ext cx="114300" cy="1143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8" name="Group 67"/>
              <p:cNvGrpSpPr/>
              <p:nvPr/>
            </p:nvGrpSpPr>
            <p:grpSpPr>
              <a:xfrm>
                <a:off x="-1050627" y="2316893"/>
                <a:ext cx="589471" cy="114300"/>
                <a:chOff x="-1991624" y="2012093"/>
                <a:chExt cx="589471" cy="114300"/>
              </a:xfrm>
            </p:grpSpPr>
            <p:sp>
              <p:nvSpPr>
                <p:cNvPr id="79" name="Rectangle 84"/>
                <p:cNvSpPr/>
                <p:nvPr/>
              </p:nvSpPr>
              <p:spPr>
                <a:xfrm>
                  <a:off x="-1991624" y="2012093"/>
                  <a:ext cx="114300" cy="1143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0" name="Rectangle 86"/>
                <p:cNvSpPr/>
                <p:nvPr/>
              </p:nvSpPr>
              <p:spPr>
                <a:xfrm>
                  <a:off x="-1833234" y="2012093"/>
                  <a:ext cx="114300" cy="1143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1" name="Rectangle 87"/>
                <p:cNvSpPr/>
                <p:nvPr/>
              </p:nvSpPr>
              <p:spPr>
                <a:xfrm>
                  <a:off x="-1674844" y="2012093"/>
                  <a:ext cx="114300" cy="1143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2" name="Rectangle 88"/>
                <p:cNvSpPr/>
                <p:nvPr/>
              </p:nvSpPr>
              <p:spPr>
                <a:xfrm>
                  <a:off x="-1516453" y="2012093"/>
                  <a:ext cx="114300" cy="1143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9" name="Group 68"/>
              <p:cNvGrpSpPr/>
              <p:nvPr/>
            </p:nvGrpSpPr>
            <p:grpSpPr>
              <a:xfrm>
                <a:off x="-1050627" y="2469293"/>
                <a:ext cx="589471" cy="114300"/>
                <a:chOff x="-1991624" y="2012093"/>
                <a:chExt cx="589471" cy="114300"/>
              </a:xfrm>
            </p:grpSpPr>
            <p:sp>
              <p:nvSpPr>
                <p:cNvPr id="75" name="Rectangle 51"/>
                <p:cNvSpPr/>
                <p:nvPr/>
              </p:nvSpPr>
              <p:spPr>
                <a:xfrm>
                  <a:off x="-1991624" y="2012093"/>
                  <a:ext cx="114300" cy="1143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6" name="Rectangle 52"/>
                <p:cNvSpPr/>
                <p:nvPr/>
              </p:nvSpPr>
              <p:spPr>
                <a:xfrm>
                  <a:off x="-1833234" y="2012093"/>
                  <a:ext cx="114300" cy="1143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" name="Rectangle 53"/>
                <p:cNvSpPr/>
                <p:nvPr/>
              </p:nvSpPr>
              <p:spPr>
                <a:xfrm>
                  <a:off x="-1674844" y="2012093"/>
                  <a:ext cx="114300" cy="1143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" name="Rectangle 54"/>
                <p:cNvSpPr/>
                <p:nvPr/>
              </p:nvSpPr>
              <p:spPr>
                <a:xfrm>
                  <a:off x="-1516453" y="2012093"/>
                  <a:ext cx="114300" cy="1143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0" name="Group 69"/>
              <p:cNvGrpSpPr/>
              <p:nvPr/>
            </p:nvGrpSpPr>
            <p:grpSpPr>
              <a:xfrm>
                <a:off x="-1050627" y="2621693"/>
                <a:ext cx="589471" cy="114300"/>
                <a:chOff x="-1991624" y="2012093"/>
                <a:chExt cx="589471" cy="114300"/>
              </a:xfrm>
            </p:grpSpPr>
            <p:sp>
              <p:nvSpPr>
                <p:cNvPr id="71" name="Rectangle 56"/>
                <p:cNvSpPr/>
                <p:nvPr/>
              </p:nvSpPr>
              <p:spPr>
                <a:xfrm>
                  <a:off x="-1991624" y="2012093"/>
                  <a:ext cx="114300" cy="1143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" name="Rectangle 57"/>
                <p:cNvSpPr/>
                <p:nvPr/>
              </p:nvSpPr>
              <p:spPr>
                <a:xfrm>
                  <a:off x="-1833234" y="2012093"/>
                  <a:ext cx="114300" cy="1143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3" name="Rectangle 58"/>
                <p:cNvSpPr/>
                <p:nvPr/>
              </p:nvSpPr>
              <p:spPr>
                <a:xfrm>
                  <a:off x="-1674844" y="2012093"/>
                  <a:ext cx="114300" cy="1143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" name="Rectangle 59"/>
                <p:cNvSpPr/>
                <p:nvPr/>
              </p:nvSpPr>
              <p:spPr>
                <a:xfrm>
                  <a:off x="-1516453" y="2012093"/>
                  <a:ext cx="114300" cy="1143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pic>
        <p:nvPicPr>
          <p:cNvPr id="91" name="Picture 4" descr="C:\Users\JPARKER\Downloads\passage-of-tim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944" y="4973378"/>
            <a:ext cx="1244781" cy="124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Oval 91"/>
          <p:cNvSpPr/>
          <p:nvPr/>
        </p:nvSpPr>
        <p:spPr>
          <a:xfrm>
            <a:off x="5810030" y="1522266"/>
            <a:ext cx="370240" cy="377915"/>
          </a:xfrm>
          <a:prstGeom prst="ellipse">
            <a:avLst/>
          </a:prstGeom>
          <a:solidFill>
            <a:srgbClr val="F38B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sp>
        <p:nvSpPr>
          <p:cNvPr id="93" name="Rounded Rectangle 92"/>
          <p:cNvSpPr/>
          <p:nvPr/>
        </p:nvSpPr>
        <p:spPr bwMode="gray">
          <a:xfrm>
            <a:off x="5631084" y="4140125"/>
            <a:ext cx="4560666" cy="2364522"/>
          </a:xfrm>
          <a:prstGeom prst="roundRect">
            <a:avLst>
              <a:gd name="adj" fmla="val 8311"/>
            </a:avLst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kern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5717419" y="4311409"/>
            <a:ext cx="370240" cy="377915"/>
          </a:xfrm>
          <a:prstGeom prst="ellipse">
            <a:avLst/>
          </a:prstGeom>
          <a:solidFill>
            <a:srgbClr val="F38B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chemeClr val="bg1"/>
                </a:solidFill>
                <a:latin typeface="+mj-lt"/>
              </a:rPr>
              <a:t>4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95" name="TextBox 94"/>
          <p:cNvSpPr txBox="1"/>
          <p:nvPr/>
        </p:nvSpPr>
        <p:spPr bwMode="gray">
          <a:xfrm>
            <a:off x="6098418" y="4282323"/>
            <a:ext cx="4176528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2200" b="1" kern="0" dirty="0">
                <a:solidFill>
                  <a:schemeClr val="bg1"/>
                </a:solidFill>
                <a:latin typeface="Mark SC Offc For MC"/>
              </a:rPr>
              <a:t>Varying analysis approaches across the organization</a:t>
            </a:r>
          </a:p>
        </p:txBody>
      </p:sp>
      <p:pic>
        <p:nvPicPr>
          <p:cNvPr id="96" name="Picture 2" descr="C:\Users\hjackson\Downloads\businessmen-talking-in-business-meeti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94" y="4918835"/>
            <a:ext cx="1389112" cy="138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85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 animBg="1"/>
      <p:bldP spid="32" grpId="0" animBg="1"/>
      <p:bldP spid="33" grpId="0"/>
      <p:bldP spid="92" grpId="0" animBg="1"/>
      <p:bldP spid="93" grpId="0" animBg="1"/>
      <p:bldP spid="94" grpId="0" animBg="1"/>
      <p:bldP spid="9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12466" y="3674121"/>
            <a:ext cx="1261741" cy="1205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079966" y="1259850"/>
            <a:ext cx="657182" cy="65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email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99955" y="1105215"/>
            <a:ext cx="721458" cy="72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12466" y="3834831"/>
            <a:ext cx="499739" cy="49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8"/>
          <p:cNvSpPr>
            <a:spLocks/>
          </p:cNvSpPr>
          <p:nvPr/>
        </p:nvSpPr>
        <p:spPr bwMode="auto">
          <a:xfrm>
            <a:off x="9386353" y="1857506"/>
            <a:ext cx="1957922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6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Mark SC Offc For MC"/>
                <a:sym typeface="Arial" charset="0"/>
              </a:rPr>
              <a:t>Generate </a:t>
            </a:r>
          </a:p>
          <a:p>
            <a:pPr algn="ctr" eaLnBrk="1" hangingPunct="1"/>
            <a:r>
              <a:rPr lang="en-US" altLang="en-US" sz="16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Mark SC Offc For MC"/>
                <a:sym typeface="Arial" charset="0"/>
              </a:rPr>
              <a:t>Hypotheses</a:t>
            </a:r>
            <a:endParaRPr lang="en-US" altLang="en-US" sz="1600" cap="all" dirty="0">
              <a:solidFill>
                <a:schemeClr val="tx1">
                  <a:lumMod val="75000"/>
                  <a:lumOff val="25000"/>
                </a:schemeClr>
              </a:solidFill>
              <a:latin typeface="Mark SC Offc For MC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8965401" y="2416821"/>
            <a:ext cx="468010" cy="581788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984324" y="4381862"/>
            <a:ext cx="448023" cy="397156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Rectangle 23"/>
          <p:cNvSpPr>
            <a:spLocks/>
          </p:cNvSpPr>
          <p:nvPr/>
        </p:nvSpPr>
        <p:spPr bwMode="auto">
          <a:xfrm>
            <a:off x="9037016" y="4189126"/>
            <a:ext cx="2756991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altLang="en-US" sz="16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Mark SC Offc For MC"/>
                <a:sym typeface="Arial" charset="0"/>
              </a:rPr>
              <a:t>Design and </a:t>
            </a:r>
          </a:p>
          <a:p>
            <a:pPr algn="ctr"/>
            <a:r>
              <a:rPr lang="en-US" altLang="en-US" sz="16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Mark SC Offc For MC"/>
                <a:sym typeface="Arial" charset="0"/>
              </a:rPr>
              <a:t>implement Test</a:t>
            </a:r>
            <a:endParaRPr lang="en-US" altLang="en-US" sz="1600" b="1" cap="all" dirty="0">
              <a:solidFill>
                <a:schemeClr val="tx1">
                  <a:lumMod val="75000"/>
                  <a:lumOff val="25000"/>
                </a:schemeClr>
              </a:solidFill>
              <a:latin typeface="Mark SC Offc For MC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9432347" y="4779021"/>
            <a:ext cx="1980660" cy="331"/>
          </a:xfrm>
          <a:prstGeom prst="line">
            <a:avLst/>
          </a:prstGeom>
          <a:ln w="41275">
            <a:solidFill>
              <a:schemeClr val="tx1">
                <a:lumMod val="75000"/>
                <a:lumOff val="25000"/>
              </a:schemeClr>
            </a:solidFill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890445" y="4408096"/>
            <a:ext cx="443848" cy="35883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/>
          </p:cNvSpPr>
          <p:nvPr/>
        </p:nvSpPr>
        <p:spPr bwMode="auto">
          <a:xfrm>
            <a:off x="3690154" y="4399924"/>
            <a:ext cx="2133617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altLang="en-US" sz="16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Mark SC Offc For MC"/>
                <a:sym typeface="Arial" charset="0"/>
              </a:rPr>
              <a:t>Measure Impact</a:t>
            </a:r>
            <a:endParaRPr lang="en-US" altLang="en-US" sz="1600" b="1" cap="all" dirty="0">
              <a:solidFill>
                <a:schemeClr val="tx1">
                  <a:lumMod val="75000"/>
                  <a:lumOff val="25000"/>
                </a:schemeClr>
              </a:solidFill>
              <a:latin typeface="Mark SC Offc For MC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756828" y="4780753"/>
            <a:ext cx="2133617" cy="1441"/>
          </a:xfrm>
          <a:prstGeom prst="line">
            <a:avLst/>
          </a:prstGeom>
          <a:ln w="41275">
            <a:solidFill>
              <a:schemeClr val="tx1">
                <a:lumMod val="75000"/>
                <a:lumOff val="25000"/>
              </a:schemeClr>
            </a:solidFill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Rectangle 23"/>
          <p:cNvSpPr>
            <a:spLocks/>
          </p:cNvSpPr>
          <p:nvPr/>
        </p:nvSpPr>
        <p:spPr bwMode="auto">
          <a:xfrm>
            <a:off x="3431270" y="1805718"/>
            <a:ext cx="2485812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6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Mark SC Offc For MC"/>
                <a:sym typeface="Arial" charset="0"/>
              </a:rPr>
              <a:t>Roll Out Targeted Program</a:t>
            </a:r>
            <a:endParaRPr lang="en-US" altLang="en-US" sz="1600" cap="all" dirty="0">
              <a:solidFill>
                <a:schemeClr val="tx1">
                  <a:lumMod val="75000"/>
                  <a:lumOff val="25000"/>
                </a:schemeClr>
              </a:solidFill>
              <a:latin typeface="Mark SC Offc For MC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705946" y="2376319"/>
            <a:ext cx="703756" cy="640694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Rectangle 23"/>
          <p:cNvSpPr>
            <a:spLocks/>
          </p:cNvSpPr>
          <p:nvPr/>
        </p:nvSpPr>
        <p:spPr bwMode="auto">
          <a:xfrm>
            <a:off x="5622056" y="1372881"/>
            <a:ext cx="3811355" cy="307777"/>
          </a:xfrm>
          <a:prstGeom prst="rect">
            <a:avLst/>
          </a:prstGeom>
          <a:solidFill>
            <a:srgbClr val="FF671B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400" cap="all" dirty="0">
                <a:solidFill>
                  <a:prstClr val="white"/>
                </a:solidFill>
                <a:latin typeface="Mark SC Offc For MC"/>
                <a:sym typeface="Arial" charset="0"/>
              </a:rPr>
              <a:t>Key LearningS from Previous Tests</a:t>
            </a:r>
            <a:endParaRPr lang="en-US" altLang="en-US" sz="1400" cap="all" dirty="0">
              <a:solidFill>
                <a:prstClr val="white"/>
              </a:solidFill>
              <a:latin typeface="Mark SC Offc For MC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3743333" y="2371285"/>
            <a:ext cx="1962613" cy="5034"/>
          </a:xfrm>
          <a:prstGeom prst="line">
            <a:avLst/>
          </a:prstGeom>
          <a:ln w="41275">
            <a:solidFill>
              <a:schemeClr val="tx1">
                <a:lumMod val="75000"/>
                <a:lumOff val="25000"/>
              </a:schemeClr>
            </a:solidFill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2532" y="2117870"/>
            <a:ext cx="1555348" cy="170865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21" name="TextBox 20"/>
          <p:cNvSpPr txBox="1"/>
          <p:nvPr/>
        </p:nvSpPr>
        <p:spPr>
          <a:xfrm>
            <a:off x="8275434" y="2569315"/>
            <a:ext cx="484055" cy="6833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prstClr val="white"/>
                </a:solidFill>
              </a:rPr>
              <a:t>1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5431" y="3490432"/>
            <a:ext cx="1531092" cy="168827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8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3457" y="3636336"/>
            <a:ext cx="1763957" cy="154273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9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183572" y="3711925"/>
            <a:ext cx="480005" cy="48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8275435" y="4196071"/>
            <a:ext cx="484055" cy="6833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26" name="Isosceles Triangle 25"/>
          <p:cNvSpPr/>
          <p:nvPr/>
        </p:nvSpPr>
        <p:spPr>
          <a:xfrm rot="5400000">
            <a:off x="9293270" y="1377171"/>
            <a:ext cx="538970" cy="279797"/>
          </a:xfrm>
          <a:prstGeom prst="triangle">
            <a:avLst/>
          </a:prstGeom>
          <a:solidFill>
            <a:srgbClr val="FF671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98374" y="4207294"/>
            <a:ext cx="412292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prstClr val="white"/>
                </a:solidFill>
              </a:rPr>
              <a:t>3</a:t>
            </a: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10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8057" y="2141089"/>
            <a:ext cx="1749404" cy="153303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6598374" y="2479844"/>
            <a:ext cx="412292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prstClr val="white"/>
                </a:solidFill>
              </a:rPr>
              <a:t>4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9431807" y="2416490"/>
            <a:ext cx="1980660" cy="331"/>
          </a:xfrm>
          <a:prstGeom prst="line">
            <a:avLst/>
          </a:prstGeom>
          <a:ln w="41275">
            <a:solidFill>
              <a:schemeClr val="tx1">
                <a:lumMod val="75000"/>
                <a:lumOff val="25000"/>
              </a:schemeClr>
            </a:solidFill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9431807" y="2528861"/>
            <a:ext cx="2760193" cy="557362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r>
              <a:rPr lang="en-US" sz="1600" dirty="0">
                <a:latin typeface="Mark SC Offc For MC"/>
              </a:rPr>
              <a:t>Business leaders have ideas for improving the business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337129" y="4875222"/>
            <a:ext cx="2695213" cy="1296026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pPr marL="342900" indent="-342900" algn="l">
              <a:buAutoNum type="arabicParenR"/>
            </a:pPr>
            <a:r>
              <a:rPr lang="en-US" sz="1600" dirty="0">
                <a:latin typeface="Mark SC Offc For MC"/>
              </a:rPr>
              <a:t>Test the idea with a group of customers or markets</a:t>
            </a:r>
          </a:p>
          <a:p>
            <a:pPr marL="342900" indent="-342900" algn="l">
              <a:buAutoNum type="arabicParenR"/>
            </a:pPr>
            <a:r>
              <a:rPr lang="en-US" sz="1600" dirty="0">
                <a:latin typeface="Mark SC Offc For MC"/>
              </a:rPr>
              <a:t>Identify naturally occurring events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743333" y="4913322"/>
            <a:ext cx="3429186" cy="1542247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r>
              <a:rPr lang="en-US" sz="1600" dirty="0">
                <a:latin typeface="Mark SC Offc For MC"/>
              </a:rPr>
              <a:t>Answer key questions before program rollout:</a:t>
            </a:r>
          </a:p>
          <a:p>
            <a:endParaRPr lang="en-US" sz="1600" dirty="0">
              <a:latin typeface="Mark SC Offc For MC"/>
            </a:endParaRPr>
          </a:p>
          <a:p>
            <a:pPr marL="342900" indent="-342900">
              <a:buAutoNum type="arabicParenR"/>
            </a:pPr>
            <a:r>
              <a:rPr lang="en-US" sz="1600" dirty="0">
                <a:latin typeface="Mark SC Offc For MC"/>
              </a:rPr>
              <a:t>Will it work?</a:t>
            </a:r>
          </a:p>
          <a:p>
            <a:pPr marL="342900" indent="-342900">
              <a:buAutoNum type="arabicParenR"/>
            </a:pPr>
            <a:r>
              <a:rPr lang="en-US" sz="1600" dirty="0">
                <a:latin typeface="Mark SC Offc For MC"/>
              </a:rPr>
              <a:t>How can we improve it?</a:t>
            </a:r>
          </a:p>
          <a:p>
            <a:pPr marL="342900" indent="-342900">
              <a:buAutoNum type="arabicParenR"/>
            </a:pPr>
            <a:r>
              <a:rPr lang="en-US" sz="1600" dirty="0">
                <a:latin typeface="Mark SC Offc For MC"/>
              </a:rPr>
              <a:t>How should we target it?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494172" y="2483496"/>
            <a:ext cx="2509443" cy="803584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r>
              <a:rPr lang="en-US" sz="1600" dirty="0">
                <a:latin typeface="Mark SC Offc For MC"/>
              </a:rPr>
              <a:t>Use a predictive model to optimize rollout to maximize ROI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069" y="3342725"/>
            <a:ext cx="1374277" cy="643927"/>
          </a:xfrm>
          <a:prstGeom prst="rect">
            <a:avLst/>
          </a:prstGeom>
        </p:spPr>
      </p:pic>
      <p:sp>
        <p:nvSpPr>
          <p:cNvPr id="37" name="Title 3"/>
          <p:cNvSpPr>
            <a:spLocks noGrp="1"/>
          </p:cNvSpPr>
          <p:nvPr>
            <p:ph type="title"/>
          </p:nvPr>
        </p:nvSpPr>
        <p:spPr>
          <a:xfrm>
            <a:off x="3619173" y="-92474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Mark SC Offc For MC"/>
              </a:rPr>
              <a:t>The Test &amp; Learn Approach</a:t>
            </a:r>
          </a:p>
        </p:txBody>
      </p:sp>
    </p:spTree>
    <p:extLst>
      <p:ext uri="{BB962C8B-B14F-4D97-AF65-F5344CB8AC3E}">
        <p14:creationId xmlns:p14="http://schemas.microsoft.com/office/powerpoint/2010/main" val="824917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500" y="4763"/>
            <a:ext cx="1171575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APT – ABI Relationship Background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47463" y="1236042"/>
            <a:ext cx="11685425" cy="7078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bg1"/>
                </a:solidFill>
                <a:latin typeface="Mark SC Offc For MC Extra Light" charset="0"/>
                <a:ea typeface="Mark SC Offc For MC Extra Light" charset="0"/>
                <a:cs typeface="Mark SC Offc For MC Extra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Mark SC Offc For MC Extra Light" charset="0"/>
                <a:ea typeface="Mark SC Offc For MC Extra Light" charset="0"/>
                <a:cs typeface="Mark SC Offc For MC Extra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Mark SC Offc For MC Extra Light" charset="0"/>
                <a:ea typeface="Mark SC Offc For MC Extra Light" charset="0"/>
                <a:cs typeface="Mark SC Offc For MC Extra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Mark SC Offc For MC Extra Light" charset="0"/>
                <a:ea typeface="Mark SC Offc For MC Extra Light" charset="0"/>
                <a:cs typeface="Mark SC Offc For MC Extra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Mark SC Offc For MC Extra Light" charset="0"/>
                <a:ea typeface="Mark SC Offc For MC Extra Light" charset="0"/>
                <a:cs typeface="Mark SC Offc For MC Extra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APT and ABI </a:t>
            </a:r>
            <a:r>
              <a:rPr lang="en-US" sz="2400" dirty="0" err="1"/>
              <a:t>InBev</a:t>
            </a:r>
            <a:r>
              <a:rPr lang="en-US" sz="2400" dirty="0"/>
              <a:t> have worked together since an initial pilot project in early 2012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604866" y="5976257"/>
            <a:ext cx="80772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528666" y="5900057"/>
            <a:ext cx="152400" cy="152400"/>
          </a:xfrm>
          <a:prstGeom prst="ellipse">
            <a:avLst/>
          </a:prstGeom>
          <a:solidFill>
            <a:srgbClr val="FF671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82782" y="3700965"/>
            <a:ext cx="1447800" cy="1989217"/>
            <a:chOff x="228600" y="3344095"/>
            <a:chExt cx="1371600" cy="1989217"/>
          </a:xfrm>
        </p:grpSpPr>
        <p:sp>
          <p:nvSpPr>
            <p:cNvPr id="9" name="Rectangle 8"/>
            <p:cNvSpPr/>
            <p:nvPr/>
          </p:nvSpPr>
          <p:spPr>
            <a:xfrm>
              <a:off x="228600" y="3344095"/>
              <a:ext cx="1371600" cy="618305"/>
            </a:xfrm>
            <a:prstGeom prst="rect">
              <a:avLst/>
            </a:prstGeom>
            <a:solidFill>
              <a:srgbClr val="FF671B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Mark SC Offc For MC"/>
                </a:rPr>
                <a:t>ABI Pilot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28600" y="3949099"/>
              <a:ext cx="1371600" cy="1384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50" dirty="0">
                  <a:solidFill>
                    <a:schemeClr val="tx1"/>
                  </a:solidFill>
                  <a:latin typeface="Mark SC Offc For MC"/>
                </a:rPr>
                <a:t>APT and ABI ran a pilot project in the US and Canada</a:t>
              </a:r>
              <a:endParaRPr lang="en-US" dirty="0">
                <a:solidFill>
                  <a:schemeClr val="tx1"/>
                </a:solidFill>
                <a:latin typeface="Mark SC Offc For MC"/>
              </a:endParaRPr>
            </a:p>
          </p:txBody>
        </p:sp>
      </p:grpSp>
      <p:sp>
        <p:nvSpPr>
          <p:cNvPr id="11" name="Oval 10"/>
          <p:cNvSpPr/>
          <p:nvPr/>
        </p:nvSpPr>
        <p:spPr>
          <a:xfrm>
            <a:off x="1261966" y="6268587"/>
            <a:ext cx="685800" cy="321426"/>
          </a:xfrm>
          <a:prstGeom prst="ellipse">
            <a:avLst/>
          </a:prstGeom>
          <a:solidFill>
            <a:srgbClr val="F8F7F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Early 2012</a:t>
            </a:r>
          </a:p>
        </p:txBody>
      </p:sp>
      <p:cxnSp>
        <p:nvCxnSpPr>
          <p:cNvPr id="12" name="Straight Connector 11"/>
          <p:cNvCxnSpPr>
            <a:stCxn id="7" idx="4"/>
            <a:endCxn id="11" idx="0"/>
          </p:cNvCxnSpPr>
          <p:nvPr/>
        </p:nvCxnSpPr>
        <p:spPr>
          <a:xfrm>
            <a:off x="1604866" y="6052457"/>
            <a:ext cx="0" cy="216130"/>
          </a:xfrm>
          <a:prstGeom prst="line">
            <a:avLst/>
          </a:prstGeom>
          <a:ln w="15875">
            <a:solidFill>
              <a:schemeClr val="bg1"/>
            </a:solidFill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900266" y="6268587"/>
            <a:ext cx="685800" cy="321426"/>
          </a:xfrm>
          <a:prstGeom prst="ellipse">
            <a:avLst/>
          </a:prstGeom>
          <a:solidFill>
            <a:srgbClr val="F8F7F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2013</a:t>
            </a:r>
          </a:p>
        </p:txBody>
      </p:sp>
      <p:cxnSp>
        <p:nvCxnSpPr>
          <p:cNvPr id="14" name="Straight Connector 13"/>
          <p:cNvCxnSpPr>
            <a:endCxn id="13" idx="0"/>
          </p:cNvCxnSpPr>
          <p:nvPr/>
        </p:nvCxnSpPr>
        <p:spPr>
          <a:xfrm>
            <a:off x="3243166" y="6044144"/>
            <a:ext cx="0" cy="224443"/>
          </a:xfrm>
          <a:prstGeom prst="line">
            <a:avLst/>
          </a:prstGeom>
          <a:ln w="15875">
            <a:solidFill>
              <a:schemeClr val="bg1"/>
            </a:solidFill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2506177" y="3422742"/>
            <a:ext cx="1447800" cy="1991668"/>
            <a:chOff x="228600" y="3348799"/>
            <a:chExt cx="1295400" cy="1991668"/>
          </a:xfrm>
        </p:grpSpPr>
        <p:sp>
          <p:nvSpPr>
            <p:cNvPr id="16" name="Rectangle 15"/>
            <p:cNvSpPr/>
            <p:nvPr/>
          </p:nvSpPr>
          <p:spPr>
            <a:xfrm>
              <a:off x="228600" y="3348799"/>
              <a:ext cx="1295400" cy="613602"/>
            </a:xfrm>
            <a:prstGeom prst="rect">
              <a:avLst/>
            </a:prstGeom>
            <a:solidFill>
              <a:srgbClr val="F38B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Mark SC Offc For MC"/>
                </a:rPr>
                <a:t>Initial Rollout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28600" y="3949099"/>
              <a:ext cx="1295400" cy="13913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50" dirty="0">
                  <a:solidFill>
                    <a:schemeClr val="tx1"/>
                  </a:solidFill>
                  <a:latin typeface="Mark SC Offc For MC"/>
                </a:rPr>
                <a:t>ABI licensed the APT software across 8 initial geographies, using the software to drive annual planning</a:t>
              </a:r>
              <a:endParaRPr lang="en-US" dirty="0">
                <a:solidFill>
                  <a:schemeClr val="tx1"/>
                </a:solidFill>
                <a:latin typeface="Mark SC Offc For MC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073449" y="3103767"/>
            <a:ext cx="1452387" cy="1991327"/>
            <a:chOff x="228600" y="3342673"/>
            <a:chExt cx="1447800" cy="1991327"/>
          </a:xfrm>
        </p:grpSpPr>
        <p:sp>
          <p:nvSpPr>
            <p:cNvPr id="19" name="Rectangle 18"/>
            <p:cNvSpPr/>
            <p:nvPr/>
          </p:nvSpPr>
          <p:spPr>
            <a:xfrm>
              <a:off x="228600" y="3342673"/>
              <a:ext cx="1447800" cy="619727"/>
            </a:xfrm>
            <a:prstGeom prst="rect">
              <a:avLst/>
            </a:prstGeom>
            <a:solidFill>
              <a:srgbClr val="8DB92E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Mark SC Offc For MC"/>
                </a:rPr>
                <a:t>Internal Expansion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28600" y="3949099"/>
              <a:ext cx="1447800" cy="13849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50" dirty="0">
                  <a:solidFill>
                    <a:schemeClr val="tx1"/>
                  </a:solidFill>
                  <a:latin typeface="Mark SC Offc For MC"/>
                </a:rPr>
                <a:t>APT expands to analyze wide variety of programs, such as coolers installations, in-store marketing, and promotions</a:t>
              </a:r>
            </a:p>
          </p:txBody>
        </p:sp>
      </p:grpSp>
      <p:sp>
        <p:nvSpPr>
          <p:cNvPr id="21" name="Oval 20"/>
          <p:cNvSpPr/>
          <p:nvPr/>
        </p:nvSpPr>
        <p:spPr>
          <a:xfrm>
            <a:off x="3166966" y="5875119"/>
            <a:ext cx="152400" cy="152400"/>
          </a:xfrm>
          <a:prstGeom prst="ellipse">
            <a:avLst/>
          </a:prstGeom>
          <a:solidFill>
            <a:srgbClr val="F98B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466176" y="6268587"/>
            <a:ext cx="754380" cy="321426"/>
          </a:xfrm>
          <a:prstGeom prst="ellipse">
            <a:avLst/>
          </a:prstGeom>
          <a:solidFill>
            <a:srgbClr val="F8F7F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2013+</a:t>
            </a:r>
          </a:p>
        </p:txBody>
      </p:sp>
      <p:cxnSp>
        <p:nvCxnSpPr>
          <p:cNvPr id="23" name="Straight Connector 22"/>
          <p:cNvCxnSpPr>
            <a:endCxn id="22" idx="0"/>
          </p:cNvCxnSpPr>
          <p:nvPr/>
        </p:nvCxnSpPr>
        <p:spPr>
          <a:xfrm>
            <a:off x="4843366" y="6044144"/>
            <a:ext cx="0" cy="224443"/>
          </a:xfrm>
          <a:prstGeom prst="line">
            <a:avLst/>
          </a:prstGeom>
          <a:ln w="15875">
            <a:solidFill>
              <a:schemeClr val="bg1"/>
            </a:solidFill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767166" y="5875119"/>
            <a:ext cx="152400" cy="152400"/>
          </a:xfrm>
          <a:prstGeom prst="ellipse">
            <a:avLst/>
          </a:prstGeom>
          <a:solidFill>
            <a:srgbClr val="8DB92E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184004" y="2501441"/>
            <a:ext cx="1447800" cy="1984055"/>
            <a:chOff x="228600" y="3348604"/>
            <a:chExt cx="1447800" cy="1984055"/>
          </a:xfrm>
        </p:grpSpPr>
        <p:sp>
          <p:nvSpPr>
            <p:cNvPr id="26" name="Rectangle 25"/>
            <p:cNvSpPr/>
            <p:nvPr/>
          </p:nvSpPr>
          <p:spPr>
            <a:xfrm>
              <a:off x="228600" y="3348604"/>
              <a:ext cx="1447800" cy="613796"/>
            </a:xfrm>
            <a:prstGeom prst="rect">
              <a:avLst/>
            </a:prstGeom>
            <a:solidFill>
              <a:srgbClr val="FFA833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Mark SC Offc For MC"/>
                </a:rPr>
                <a:t>Contract Renewal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28600" y="3949099"/>
              <a:ext cx="1447800" cy="1383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50" dirty="0">
                  <a:solidFill>
                    <a:schemeClr val="tx1"/>
                  </a:solidFill>
                  <a:latin typeface="Mark SC Offc For MC"/>
                </a:rPr>
                <a:t>ABI renews APT Test &amp; Learn license for another 3 years across 17+ countries</a:t>
              </a:r>
              <a:endParaRPr lang="en-US" dirty="0">
                <a:solidFill>
                  <a:schemeClr val="tx1"/>
                </a:solidFill>
                <a:latin typeface="Mark SC Offc For MC"/>
              </a:endParaRPr>
            </a:p>
          </p:txBody>
        </p:sp>
      </p:grpSp>
      <p:sp>
        <p:nvSpPr>
          <p:cNvPr id="28" name="Oval 27"/>
          <p:cNvSpPr/>
          <p:nvPr/>
        </p:nvSpPr>
        <p:spPr>
          <a:xfrm>
            <a:off x="7548466" y="6268587"/>
            <a:ext cx="685800" cy="321426"/>
          </a:xfrm>
          <a:prstGeom prst="ellipse">
            <a:avLst/>
          </a:prstGeom>
          <a:solidFill>
            <a:srgbClr val="F8F7F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2015</a:t>
            </a:r>
          </a:p>
        </p:txBody>
      </p:sp>
      <p:cxnSp>
        <p:nvCxnSpPr>
          <p:cNvPr id="29" name="Straight Connector 28"/>
          <p:cNvCxnSpPr>
            <a:endCxn id="28" idx="0"/>
          </p:cNvCxnSpPr>
          <p:nvPr/>
        </p:nvCxnSpPr>
        <p:spPr>
          <a:xfrm>
            <a:off x="7891366" y="6044144"/>
            <a:ext cx="0" cy="224443"/>
          </a:xfrm>
          <a:prstGeom prst="line">
            <a:avLst/>
          </a:prstGeom>
          <a:ln w="15875">
            <a:solidFill>
              <a:schemeClr val="bg1"/>
            </a:solidFill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7815166" y="5875119"/>
            <a:ext cx="152400" cy="152400"/>
          </a:xfrm>
          <a:prstGeom prst="ellipse">
            <a:avLst/>
          </a:prstGeom>
          <a:solidFill>
            <a:srgbClr val="FFA83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8733404" y="2225675"/>
            <a:ext cx="1435839" cy="1984055"/>
            <a:chOff x="228600" y="3347242"/>
            <a:chExt cx="1447800" cy="1982414"/>
          </a:xfrm>
        </p:grpSpPr>
        <p:sp>
          <p:nvSpPr>
            <p:cNvPr id="32" name="Rectangle 31"/>
            <p:cNvSpPr/>
            <p:nvPr/>
          </p:nvSpPr>
          <p:spPr>
            <a:xfrm>
              <a:off x="228600" y="3347242"/>
              <a:ext cx="1447800" cy="615158"/>
            </a:xfrm>
            <a:prstGeom prst="rect">
              <a:avLst/>
            </a:prstGeom>
            <a:solidFill>
              <a:srgbClr val="FF8243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Mark SC Offc For MC"/>
                </a:rPr>
                <a:t>Today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28600" y="3949099"/>
              <a:ext cx="1447800" cy="13805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50" dirty="0">
                  <a:solidFill>
                    <a:schemeClr val="tx1"/>
                  </a:solidFill>
                  <a:latin typeface="Mark SC Offc For MC"/>
                </a:rPr>
                <a:t>APT 2.0 project kicks-off; relationship expands to include ABI Colombia, Ecuador, and Peru</a:t>
              </a:r>
              <a:endParaRPr lang="en-US" dirty="0">
                <a:solidFill>
                  <a:schemeClr val="tx1"/>
                </a:solidFill>
                <a:latin typeface="Mark SC Offc For MC"/>
              </a:endParaRPr>
            </a:p>
          </p:txBody>
        </p:sp>
      </p:grpSp>
      <p:sp>
        <p:nvSpPr>
          <p:cNvPr id="34" name="Oval 33"/>
          <p:cNvSpPr/>
          <p:nvPr/>
        </p:nvSpPr>
        <p:spPr>
          <a:xfrm>
            <a:off x="8763855" y="6268587"/>
            <a:ext cx="922019" cy="321426"/>
          </a:xfrm>
          <a:prstGeom prst="ellipse">
            <a:avLst/>
          </a:prstGeom>
          <a:solidFill>
            <a:srgbClr val="F8F7F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2017</a:t>
            </a:r>
          </a:p>
        </p:txBody>
      </p:sp>
      <p:sp>
        <p:nvSpPr>
          <p:cNvPr id="35" name="Oval 34"/>
          <p:cNvSpPr/>
          <p:nvPr/>
        </p:nvSpPr>
        <p:spPr>
          <a:xfrm>
            <a:off x="9110566" y="5879486"/>
            <a:ext cx="152400" cy="152400"/>
          </a:xfrm>
          <a:prstGeom prst="ellipse">
            <a:avLst/>
          </a:prstGeom>
          <a:solidFill>
            <a:srgbClr val="FF824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9181918" y="6044144"/>
            <a:ext cx="0" cy="220287"/>
          </a:xfrm>
          <a:prstGeom prst="line">
            <a:avLst/>
          </a:prstGeom>
          <a:ln w="15875">
            <a:solidFill>
              <a:schemeClr val="bg1"/>
            </a:solidFill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5641948" y="2831311"/>
            <a:ext cx="1447800" cy="1988011"/>
            <a:chOff x="228600" y="3345772"/>
            <a:chExt cx="1447800" cy="1988011"/>
          </a:xfrm>
        </p:grpSpPr>
        <p:sp>
          <p:nvSpPr>
            <p:cNvPr id="38" name="Rectangle 37"/>
            <p:cNvSpPr/>
            <p:nvPr/>
          </p:nvSpPr>
          <p:spPr>
            <a:xfrm>
              <a:off x="228600" y="3345772"/>
              <a:ext cx="1447800" cy="61662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Mark SC Offc For MC"/>
                </a:rPr>
                <a:t>Internal Expansion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28600" y="3949099"/>
              <a:ext cx="1447800" cy="13846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50" dirty="0">
                  <a:solidFill>
                    <a:schemeClr val="tx1"/>
                  </a:solidFill>
                  <a:latin typeface="Mark SC Offc For MC"/>
                </a:rPr>
                <a:t>Relationship expands to Mexico, DR, and Southern Cone; coolers analysis aggregated globally</a:t>
              </a:r>
            </a:p>
          </p:txBody>
        </p:sp>
      </p:grpSp>
      <p:sp>
        <p:nvSpPr>
          <p:cNvPr id="40" name="Oval 39"/>
          <p:cNvSpPr/>
          <p:nvPr/>
        </p:nvSpPr>
        <p:spPr>
          <a:xfrm>
            <a:off x="5990176" y="6268587"/>
            <a:ext cx="754380" cy="321426"/>
          </a:xfrm>
          <a:prstGeom prst="ellipse">
            <a:avLst/>
          </a:prstGeom>
          <a:solidFill>
            <a:srgbClr val="F8F7F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2014</a:t>
            </a:r>
          </a:p>
        </p:txBody>
      </p:sp>
      <p:cxnSp>
        <p:nvCxnSpPr>
          <p:cNvPr id="41" name="Straight Connector 40"/>
          <p:cNvCxnSpPr>
            <a:endCxn id="40" idx="0"/>
          </p:cNvCxnSpPr>
          <p:nvPr/>
        </p:nvCxnSpPr>
        <p:spPr>
          <a:xfrm>
            <a:off x="6367366" y="6044144"/>
            <a:ext cx="0" cy="224443"/>
          </a:xfrm>
          <a:prstGeom prst="line">
            <a:avLst/>
          </a:prstGeom>
          <a:ln w="15875">
            <a:solidFill>
              <a:schemeClr val="bg1"/>
            </a:solidFill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6291166" y="5875119"/>
            <a:ext cx="152400" cy="1524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198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499" y="-151017"/>
            <a:ext cx="1253853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Sample Test &amp; Learn Insights in Trade Marketing</a:t>
            </a:r>
          </a:p>
        </p:txBody>
      </p:sp>
      <p:pic>
        <p:nvPicPr>
          <p:cNvPr id="43" name="Content Placeholder 8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/>
          <a:srcRect t="21864" r="6586" b="18735"/>
          <a:stretch/>
        </p:blipFill>
        <p:spPr>
          <a:xfrm>
            <a:off x="320221" y="1358237"/>
            <a:ext cx="11551558" cy="5499763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49529" y="447327"/>
            <a:ext cx="7146245" cy="1089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 b="0" i="0" baseline="0">
                <a:solidFill>
                  <a:schemeClr val="bg1"/>
                </a:solidFill>
                <a:latin typeface="Mark SC Offc For MC Extra Light" charset="0"/>
                <a:ea typeface="Mark SC Offc For MC Extra Light" charset="0"/>
                <a:cs typeface="Mark SC Offc For MC Extra Light" charset="0"/>
              </a:defRPr>
            </a:lvl1pPr>
          </a:lstStyle>
          <a:p>
            <a:r>
              <a:rPr lang="en-US" dirty="0"/>
              <a:t>Case Study: </a:t>
            </a:r>
            <a:r>
              <a:rPr lang="en-US" dirty="0" err="1"/>
              <a:t>Coronizacion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E973BF-40FE-4331-9C1B-6E260DB2D0E6}"/>
              </a:ext>
            </a:extLst>
          </p:cNvPr>
          <p:cNvSpPr txBox="1"/>
          <p:nvPr/>
        </p:nvSpPr>
        <p:spPr>
          <a:xfrm>
            <a:off x="560840" y="1999333"/>
            <a:ext cx="3988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ark Offc For MC Medium" panose="020B0604020101010102" pitchFamily="34" charset="0"/>
              </a:rPr>
              <a:t>Following store remodel, total volume increased </a:t>
            </a:r>
            <a:r>
              <a:rPr lang="en-US" b="1" dirty="0">
                <a:latin typeface="Mark Offc For MC Medium" panose="020B0604020101010102" pitchFamily="34" charset="0"/>
              </a:rPr>
              <a:t>X%</a:t>
            </a:r>
            <a:r>
              <a:rPr lang="en-US" dirty="0">
                <a:latin typeface="Mark Offc For MC Medium" panose="020B0604020101010102" pitchFamily="34" charset="0"/>
              </a:rPr>
              <a:t>, translating to </a:t>
            </a:r>
            <a:r>
              <a:rPr lang="en-US" b="1" dirty="0">
                <a:latin typeface="Mark Offc For MC Medium" panose="020B0604020101010102" pitchFamily="34" charset="0"/>
              </a:rPr>
              <a:t>+YYMM </a:t>
            </a:r>
            <a:r>
              <a:rPr lang="en-US" i="1" dirty="0">
                <a:latin typeface="Mark Offc For MC Medium" panose="020B0604020101010102" pitchFamily="34" charset="0"/>
              </a:rPr>
              <a:t>incrementa</a:t>
            </a:r>
            <a:r>
              <a:rPr lang="en-US" dirty="0">
                <a:latin typeface="Mark Offc For MC Medium" panose="020B0604020101010102" pitchFamily="34" charset="0"/>
              </a:rPr>
              <a:t>l liters across all POCs in the program</a:t>
            </a:r>
          </a:p>
        </p:txBody>
      </p:sp>
    </p:spTree>
    <p:extLst>
      <p:ext uri="{BB962C8B-B14F-4D97-AF65-F5344CB8AC3E}">
        <p14:creationId xmlns:p14="http://schemas.microsoft.com/office/powerpoint/2010/main" val="3220555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499" y="135392"/>
            <a:ext cx="12001501" cy="1148331"/>
          </a:xfrm>
        </p:spPr>
        <p:txBody>
          <a:bodyPr>
            <a:noAutofit/>
          </a:bodyPr>
          <a:lstStyle/>
          <a:p>
            <a:r>
              <a:rPr lang="en-US" sz="2800" dirty="0"/>
              <a:t>AB </a:t>
            </a:r>
            <a:r>
              <a:rPr lang="en-US" sz="2800" dirty="0" err="1"/>
              <a:t>Inbev</a:t>
            </a:r>
            <a:r>
              <a:rPr lang="en-US" sz="2800" dirty="0"/>
              <a:t> is now extending APT to capture &amp; organize implementation data and drive monthly tracking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467025" y="1382087"/>
            <a:ext cx="4190522" cy="4502727"/>
          </a:xfrm>
          <a:prstGeom prst="roundRect">
            <a:avLst>
              <a:gd name="adj" fmla="val 2615"/>
            </a:avLst>
          </a:prstGeom>
          <a:gradFill flip="none" rotWithShape="1">
            <a:gsLst>
              <a:gs pos="100000">
                <a:srgbClr val="FFFFFF"/>
              </a:gs>
              <a:gs pos="0">
                <a:srgbClr val="FFFFFF">
                  <a:lumMod val="95000"/>
                </a:srgbClr>
              </a:gs>
            </a:gsLst>
            <a:lin ang="16200000" scaled="0"/>
            <a:tileRect/>
          </a:gradFill>
          <a:ln w="15875" cap="flat" cmpd="sng" algn="ctr">
            <a:solidFill>
              <a:srgbClr val="7B7B7B"/>
            </a:solidFill>
            <a:prstDash val="solid"/>
          </a:ln>
          <a:effectLst>
            <a:outerShdw blurRad="76200" dist="63500" dir="2700000" algn="tl" rotWithShape="0">
              <a:prstClr val="black">
                <a:alpha val="20000"/>
              </a:prstClr>
            </a:outerShdw>
          </a:effectLst>
        </p:spPr>
        <p:txBody>
          <a:bodyPr lIns="137160" tIns="0" rIns="0" bIns="137160" rtlCol="0" anchor="ctr"/>
          <a:lstStyle/>
          <a:p>
            <a:pPr marL="257168" marR="0" lvl="0" indent="-257168" algn="l" defTabSz="342892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788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758248" y="2060795"/>
            <a:ext cx="3589022" cy="0"/>
          </a:xfrm>
          <a:prstGeom prst="straightConnector1">
            <a:avLst/>
          </a:prstGeom>
          <a:noFill/>
          <a:ln w="12700" cap="flat" cmpd="sng" algn="ctr">
            <a:solidFill>
              <a:srgbClr val="1C1C1C"/>
            </a:solidFill>
            <a:prstDash val="solid"/>
            <a:tailEnd type="none"/>
          </a:ln>
          <a:effectLst/>
        </p:spPr>
      </p:cxnSp>
      <p:sp>
        <p:nvSpPr>
          <p:cNvPr id="18" name="Rounded Rectangle 17"/>
          <p:cNvSpPr/>
          <p:nvPr/>
        </p:nvSpPr>
        <p:spPr>
          <a:xfrm>
            <a:off x="596516" y="1382340"/>
            <a:ext cx="3732655" cy="4748157"/>
          </a:xfrm>
          <a:prstGeom prst="roundRect">
            <a:avLst>
              <a:gd name="adj" fmla="val 2615"/>
            </a:avLst>
          </a:prstGeom>
          <a:gradFill flip="none" rotWithShape="1">
            <a:gsLst>
              <a:gs pos="100000">
                <a:srgbClr val="FFFFFF"/>
              </a:gs>
              <a:gs pos="0">
                <a:srgbClr val="FFFFFF">
                  <a:lumMod val="95000"/>
                </a:srgbClr>
              </a:gs>
            </a:gsLst>
            <a:lin ang="16200000" scaled="0"/>
            <a:tileRect/>
          </a:gradFill>
          <a:ln w="15875" cap="flat" cmpd="sng" algn="ctr">
            <a:solidFill>
              <a:srgbClr val="7B7B7B"/>
            </a:solidFill>
            <a:prstDash val="solid"/>
          </a:ln>
          <a:effectLst>
            <a:outerShdw blurRad="76200" dist="63500" dir="2700000" algn="tl" rotWithShape="0">
              <a:prstClr val="black">
                <a:alpha val="20000"/>
              </a:prstClr>
            </a:outerShdw>
          </a:effectLst>
        </p:spPr>
        <p:txBody>
          <a:bodyPr lIns="137160" tIns="0" rIns="0" bIns="137160" rtlCol="0" anchor="ctr"/>
          <a:lstStyle/>
          <a:p>
            <a:pPr marL="257168" marR="0" lvl="0" indent="-257168" algn="l" defTabSz="342892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788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rk SC Offc For MC"/>
              <a:cs typeface="Arial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5CA92BD-B267-4D41-9C95-E672708DA15A}"/>
              </a:ext>
            </a:extLst>
          </p:cNvPr>
          <p:cNvGrpSpPr/>
          <p:nvPr/>
        </p:nvGrpSpPr>
        <p:grpSpPr>
          <a:xfrm>
            <a:off x="609634" y="1866901"/>
            <a:ext cx="3689382" cy="4130130"/>
            <a:chOff x="1327412" y="3409413"/>
            <a:chExt cx="2685854" cy="3006717"/>
          </a:xfrm>
        </p:grpSpPr>
        <p:sp>
          <p:nvSpPr>
            <p:cNvPr id="19" name="Rounded Rectangle 18"/>
            <p:cNvSpPr/>
            <p:nvPr/>
          </p:nvSpPr>
          <p:spPr>
            <a:xfrm>
              <a:off x="1327412" y="3409413"/>
              <a:ext cx="2685854" cy="3006717"/>
            </a:xfrm>
            <a:prstGeom prst="roundRect">
              <a:avLst>
                <a:gd name="adj" fmla="val 3038"/>
              </a:avLst>
            </a:prstGeom>
            <a:solidFill>
              <a:schemeClr val="bg1"/>
            </a:solidFill>
            <a:ln w="15875" cap="flat" cmpd="sng" algn="ctr">
              <a:noFill/>
              <a:prstDash val="solid"/>
            </a:ln>
            <a:effectLst/>
          </p:spPr>
          <p:txBody>
            <a:bodyPr lIns="137160" tIns="0" rIns="0" bIns="137160" rtlCol="0" anchor="ctr"/>
            <a:lstStyle/>
            <a:p>
              <a:pPr marL="257168" marR="0" lvl="0" indent="-257168" algn="l" defTabSz="342892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en-US" dirty="0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72462" y="4596038"/>
              <a:ext cx="651672" cy="517859"/>
            </a:xfrm>
            <a:prstGeom prst="rect">
              <a:avLst/>
            </a:prstGeom>
          </p:spPr>
        </p:pic>
        <p:cxnSp>
          <p:nvCxnSpPr>
            <p:cNvPr id="21" name="Straight Arrow Connector 20"/>
            <p:cNvCxnSpPr>
              <a:cxnSpLocks/>
            </p:cNvCxnSpPr>
            <p:nvPr/>
          </p:nvCxnSpPr>
          <p:spPr>
            <a:xfrm flipV="1">
              <a:off x="2698298" y="5113897"/>
              <a:ext cx="23373" cy="1246844"/>
            </a:xfrm>
            <a:prstGeom prst="straightConnector1">
              <a:avLst/>
            </a:prstGeom>
            <a:ln w="38100">
              <a:solidFill>
                <a:srgbClr val="FFA83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36375" y="5906557"/>
              <a:ext cx="723847" cy="35959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23" name="Straight Arrow Connector 22"/>
            <p:cNvCxnSpPr/>
            <p:nvPr/>
          </p:nvCxnSpPr>
          <p:spPr>
            <a:xfrm flipH="1">
              <a:off x="3030263" y="3893623"/>
              <a:ext cx="765353" cy="652542"/>
            </a:xfrm>
            <a:prstGeom prst="straightConnector1">
              <a:avLst/>
            </a:prstGeom>
            <a:ln w="38100">
              <a:solidFill>
                <a:srgbClr val="FFA83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4" descr="http://www.desfrutecultural.com.br/wp-content/uploads/2015/12/DRAFT-SKOL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371485" y="3924539"/>
              <a:ext cx="458476" cy="60115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5" name="Straight Arrow Connector 24"/>
            <p:cNvCxnSpPr/>
            <p:nvPr/>
          </p:nvCxnSpPr>
          <p:spPr>
            <a:xfrm>
              <a:off x="1572663" y="3893623"/>
              <a:ext cx="765353" cy="652542"/>
            </a:xfrm>
            <a:prstGeom prst="straightConnector1">
              <a:avLst/>
            </a:prstGeom>
            <a:ln w="38100">
              <a:solidFill>
                <a:srgbClr val="FFA83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Imagem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2916" y="3924973"/>
              <a:ext cx="328005" cy="67608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Oval 26"/>
            <p:cNvSpPr/>
            <p:nvPr/>
          </p:nvSpPr>
          <p:spPr>
            <a:xfrm>
              <a:off x="2073918" y="3893623"/>
              <a:ext cx="476451" cy="45674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Mark SC Offc For MC"/>
                  <a:cs typeface="Arial"/>
                </a:rPr>
                <a:t>+8%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2838264" y="3924539"/>
              <a:ext cx="463014" cy="42582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Mark SC Offc For MC"/>
                  <a:cs typeface="Arial"/>
                </a:rPr>
                <a:t>+18%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2479741" y="5372892"/>
              <a:ext cx="444250" cy="44688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Mark SC Offc For MC"/>
                  <a:cs typeface="Arial"/>
                </a:rPr>
                <a:t>+7%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3169731" y="4789975"/>
              <a:ext cx="792814" cy="423834"/>
            </a:xfrm>
            <a:prstGeom prst="roundRect">
              <a:avLst>
                <a:gd name="adj" fmla="val 270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marL="0" marR="0" lvl="0" indent="0" algn="l" defTabSz="68578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sng" strike="noStrike" kern="1200" cap="none" spc="0" normalizeH="0" baseline="0" noProof="0" dirty="0">
                  <a:ln>
                    <a:noFill/>
                  </a:ln>
                  <a:solidFill>
                    <a:srgbClr val="FF671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+33%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1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??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C78B24D-766F-4943-9A23-1CF5D7671473}"/>
              </a:ext>
            </a:extLst>
          </p:cNvPr>
          <p:cNvGrpSpPr/>
          <p:nvPr/>
        </p:nvGrpSpPr>
        <p:grpSpPr>
          <a:xfrm>
            <a:off x="7467024" y="2054533"/>
            <a:ext cx="4190521" cy="4075964"/>
            <a:chOff x="7028394" y="3817189"/>
            <a:chExt cx="2685854" cy="2446542"/>
          </a:xfrm>
        </p:grpSpPr>
        <p:sp>
          <p:nvSpPr>
            <p:cNvPr id="7" name="Rounded Rectangle 6"/>
            <p:cNvSpPr/>
            <p:nvPr/>
          </p:nvSpPr>
          <p:spPr>
            <a:xfrm>
              <a:off x="7028394" y="3817189"/>
              <a:ext cx="2685854" cy="2446542"/>
            </a:xfrm>
            <a:prstGeom prst="roundRect">
              <a:avLst>
                <a:gd name="adj" fmla="val 3038"/>
              </a:avLst>
            </a:prstGeom>
            <a:solidFill>
              <a:schemeClr val="bg1"/>
            </a:solidFill>
            <a:ln w="15875" cap="flat" cmpd="sng" algn="ctr">
              <a:noFill/>
              <a:prstDash val="solid"/>
            </a:ln>
            <a:effectLst/>
          </p:spPr>
          <p:txBody>
            <a:bodyPr lIns="137160" tIns="0" rIns="0" bIns="137160" rtlCol="0" anchor="ctr"/>
            <a:lstStyle/>
            <a:p>
              <a:pPr marL="257168" marR="0" lvl="0" indent="-257168" algn="l" defTabSz="342892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kumimoji="0" lang="en-US" sz="78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52990" y="4469304"/>
              <a:ext cx="2520473" cy="1449673"/>
            </a:xfrm>
            <a:prstGeom prst="rect">
              <a:avLst/>
            </a:prstGeom>
          </p:spPr>
        </p:pic>
      </p:grpSp>
      <p:sp>
        <p:nvSpPr>
          <p:cNvPr id="12" name="Pentagon 11"/>
          <p:cNvSpPr/>
          <p:nvPr/>
        </p:nvSpPr>
        <p:spPr>
          <a:xfrm>
            <a:off x="4213926" y="3234172"/>
            <a:ext cx="3383862" cy="1975505"/>
          </a:xfrm>
          <a:prstGeom prst="homePlate">
            <a:avLst>
              <a:gd name="adj" fmla="val 15099"/>
            </a:avLst>
          </a:prstGeom>
          <a:solidFill>
            <a:srgbClr val="FF671B"/>
          </a:solidFill>
          <a:ln w="12700" cap="flat" cmpd="sng" algn="ctr">
            <a:noFill/>
            <a:prstDash val="solid"/>
          </a:ln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2880" tIns="0" rIns="91440" bIns="0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C00000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404649" y="3282034"/>
            <a:ext cx="2462486" cy="737564"/>
          </a:xfrm>
          <a:prstGeom prst="roundRect">
            <a:avLst>
              <a:gd name="adj" fmla="val 0"/>
            </a:avLst>
          </a:prstGeom>
          <a:noFill/>
          <a:ln w="9525" cap="flat" cmpd="sng" algn="ctr">
            <a:noFill/>
            <a:prstDash val="solid"/>
          </a:ln>
          <a:effectLst/>
        </p:spPr>
        <p:txBody>
          <a:bodyPr lIns="0" tIns="0" rIns="0" bIns="0" rtlCol="0" anchor="t"/>
          <a:lstStyle/>
          <a:p>
            <a:pPr marL="0" marR="0" lvl="0" indent="0" algn="l" defTabSz="3428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rk SC Offc For MC"/>
                <a:cs typeface="Arial"/>
              </a:rPr>
              <a:t>New Process</a:t>
            </a: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4392805" y="3616108"/>
            <a:ext cx="2046095" cy="0"/>
          </a:xfrm>
          <a:prstGeom prst="straightConnector1">
            <a:avLst/>
          </a:prstGeom>
          <a:noFill/>
          <a:ln w="12700" cap="flat" cmpd="sng" algn="ctr">
            <a:solidFill>
              <a:schemeClr val="bg1"/>
            </a:solidFill>
            <a:prstDash val="solid"/>
            <a:tailEnd type="none"/>
          </a:ln>
          <a:effectLst/>
        </p:spPr>
      </p:cxn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150AF291-2413-4666-9233-EA14C30B9303}"/>
              </a:ext>
            </a:extLst>
          </p:cNvPr>
          <p:cNvSpPr/>
          <p:nvPr/>
        </p:nvSpPr>
        <p:spPr>
          <a:xfrm>
            <a:off x="4530580" y="3762208"/>
            <a:ext cx="2670320" cy="1003405"/>
          </a:xfrm>
          <a:prstGeom prst="rightArrow">
            <a:avLst/>
          </a:prstGeom>
          <a:solidFill>
            <a:schemeClr val="bg1"/>
          </a:solidFill>
          <a:ln>
            <a:solidFill>
              <a:srgbClr val="FF67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C06F699-FAFA-49C4-847E-4293A06F4DB2}"/>
              </a:ext>
            </a:extLst>
          </p:cNvPr>
          <p:cNvGrpSpPr/>
          <p:nvPr/>
        </p:nvGrpSpPr>
        <p:grpSpPr>
          <a:xfrm>
            <a:off x="843595" y="1600687"/>
            <a:ext cx="3253176" cy="502433"/>
            <a:chOff x="-3381023" y="1066105"/>
            <a:chExt cx="2688575" cy="326975"/>
          </a:xfrm>
        </p:grpSpPr>
        <p:sp>
          <p:nvSpPr>
            <p:cNvPr id="30" name="Rounded Rectangle 29"/>
            <p:cNvSpPr/>
            <p:nvPr/>
          </p:nvSpPr>
          <p:spPr>
            <a:xfrm>
              <a:off x="-3376620" y="1066105"/>
              <a:ext cx="2684171" cy="326975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ctr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rk SC Offc For MC"/>
                  <a:cs typeface="Arial"/>
                </a:rPr>
                <a:t>Test &amp; Learn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-3381023" y="1368041"/>
              <a:ext cx="2688575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1C1C1C"/>
              </a:solidFill>
              <a:prstDash val="solid"/>
              <a:tailEnd type="none"/>
            </a:ln>
            <a:effectLst/>
          </p:spPr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7A12C73-CC77-40A4-9ADA-3A30901D3F7F}"/>
              </a:ext>
            </a:extLst>
          </p:cNvPr>
          <p:cNvGrpSpPr/>
          <p:nvPr/>
        </p:nvGrpSpPr>
        <p:grpSpPr>
          <a:xfrm>
            <a:off x="7596564" y="1621198"/>
            <a:ext cx="3941457" cy="439597"/>
            <a:chOff x="11347270" y="-1273816"/>
            <a:chExt cx="3583143" cy="439597"/>
          </a:xfrm>
        </p:grpSpPr>
        <p:sp>
          <p:nvSpPr>
            <p:cNvPr id="8" name="Rounded Rectangle 7"/>
            <p:cNvSpPr/>
            <p:nvPr/>
          </p:nvSpPr>
          <p:spPr>
            <a:xfrm>
              <a:off x="11347270" y="-1273816"/>
              <a:ext cx="3583143" cy="32904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ctr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APT 2.0</a:t>
              </a: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76EB3107-AFBC-45BA-9ACC-CD75BFFA2C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508019" y="-846412"/>
              <a:ext cx="3261643" cy="121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817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500" y="135392"/>
            <a:ext cx="12001500" cy="1148331"/>
          </a:xfrm>
        </p:spPr>
        <p:txBody>
          <a:bodyPr>
            <a:noAutofit/>
          </a:bodyPr>
          <a:lstStyle/>
          <a:p>
            <a:r>
              <a:rPr lang="en-US" sz="2800" dirty="0"/>
              <a:t>This new process has enabled deeper, rigorous analysis of each trade marketing investment</a:t>
            </a:r>
          </a:p>
        </p:txBody>
      </p:sp>
      <p:pic>
        <p:nvPicPr>
          <p:cNvPr id="36" name="Content Placeholder 3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3"/>
          <a:srcRect t="6292"/>
          <a:stretch/>
        </p:blipFill>
        <p:spPr>
          <a:xfrm>
            <a:off x="2540830" y="1315615"/>
            <a:ext cx="6584510" cy="4921107"/>
          </a:xfrm>
          <a:prstGeom prst="rect">
            <a:avLst/>
          </a:prstGeom>
          <a:ln w="19050">
            <a:noFill/>
          </a:ln>
        </p:spPr>
      </p:pic>
      <p:sp>
        <p:nvSpPr>
          <p:cNvPr id="37" name="Rectangular Callout 36"/>
          <p:cNvSpPr/>
          <p:nvPr/>
        </p:nvSpPr>
        <p:spPr>
          <a:xfrm>
            <a:off x="972717" y="2396276"/>
            <a:ext cx="2461883" cy="1688077"/>
          </a:xfrm>
          <a:prstGeom prst="wedgeRectCallout">
            <a:avLst>
              <a:gd name="adj1" fmla="val 70134"/>
              <a:gd name="adj2" fmla="val -84479"/>
            </a:avLst>
          </a:prstGeom>
          <a:solidFill>
            <a:schemeClr val="bg1">
              <a:lumMod val="95000"/>
            </a:schemeClr>
          </a:solidFill>
          <a:ln>
            <a:solidFill>
              <a:srgbClr val="35343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u="sng" dirty="0">
                <a:solidFill>
                  <a:schemeClr val="tx1"/>
                </a:solidFill>
                <a:latin typeface="Mark SC Offc For MC"/>
              </a:rPr>
              <a:t>Dig Deeper Into: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Mark SC Offc For MC"/>
              </a:rPr>
              <a:t>What is the incremental volume when programs overlap?  Is overlap good or bad?</a:t>
            </a:r>
          </a:p>
        </p:txBody>
      </p:sp>
      <p:sp>
        <p:nvSpPr>
          <p:cNvPr id="38" name="Rectangular Callout 37"/>
          <p:cNvSpPr/>
          <p:nvPr/>
        </p:nvSpPr>
        <p:spPr>
          <a:xfrm>
            <a:off x="5302940" y="2296698"/>
            <a:ext cx="2765366" cy="1437706"/>
          </a:xfrm>
          <a:prstGeom prst="wedgeRectCallout">
            <a:avLst>
              <a:gd name="adj1" fmla="val -55956"/>
              <a:gd name="adj2" fmla="val -83797"/>
            </a:avLst>
          </a:prstGeom>
          <a:solidFill>
            <a:schemeClr val="bg1">
              <a:lumMod val="95000"/>
            </a:schemeClr>
          </a:solidFill>
          <a:ln>
            <a:solidFill>
              <a:srgbClr val="35343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u="sng" dirty="0">
                <a:solidFill>
                  <a:schemeClr val="tx1"/>
                </a:solidFill>
                <a:latin typeface="Mark SC Offc For MC"/>
              </a:rPr>
              <a:t>Dig Deeper Into: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Mark SC Offc For MC"/>
              </a:rPr>
              <a:t>What types of POCs are we investing in?  How are POCs without trade investment performing?</a:t>
            </a:r>
          </a:p>
        </p:txBody>
      </p:sp>
      <p:sp>
        <p:nvSpPr>
          <p:cNvPr id="39" name="Rectangular Callout 38"/>
          <p:cNvSpPr/>
          <p:nvPr/>
        </p:nvSpPr>
        <p:spPr>
          <a:xfrm>
            <a:off x="8362022" y="3240315"/>
            <a:ext cx="2439717" cy="1532567"/>
          </a:xfrm>
          <a:prstGeom prst="wedgeRectCallout">
            <a:avLst>
              <a:gd name="adj1" fmla="val -51919"/>
              <a:gd name="adj2" fmla="val -140663"/>
            </a:avLst>
          </a:prstGeom>
          <a:solidFill>
            <a:schemeClr val="bg1">
              <a:lumMod val="95000"/>
            </a:schemeClr>
          </a:solidFill>
          <a:ln>
            <a:solidFill>
              <a:srgbClr val="35343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u="sng" dirty="0">
                <a:solidFill>
                  <a:schemeClr val="tx1"/>
                </a:solidFill>
                <a:latin typeface="Mark SC Offc For MC"/>
              </a:rPr>
              <a:t>Dig Deeper Into: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Mark SC Offc For MC"/>
              </a:rPr>
              <a:t>What investment shifts could increase incremental volume and ROI?</a:t>
            </a:r>
          </a:p>
        </p:txBody>
      </p:sp>
      <p:sp>
        <p:nvSpPr>
          <p:cNvPr id="40" name="Stamp MIO"/>
          <p:cNvSpPr txBox="1"/>
          <p:nvPr>
            <p:custDataLst>
              <p:tags r:id="rId1"/>
            </p:custDataLst>
          </p:nvPr>
        </p:nvSpPr>
        <p:spPr>
          <a:xfrm>
            <a:off x="7601873" y="6504710"/>
            <a:ext cx="1602491" cy="338554"/>
          </a:xfrm>
          <a:prstGeom prst="rect">
            <a:avLst/>
          </a:prstGeom>
          <a:pattFill>
            <a:fgClr>
              <a:srgbClr val="A6A6A6"/>
            </a:fgClr>
            <a:bgClr>
              <a:srgbClr val="A6A6A6"/>
            </a:bgClr>
          </a:pattFill>
          <a:ln>
            <a:solidFill>
              <a:srgbClr val="000000"/>
            </a:solidFill>
          </a:ln>
        </p:spPr>
        <p:txBody>
          <a:bodyPr vert="horz" wrap="none" rtlCol="0" anchor="ctr">
            <a:spAutoFit/>
          </a:bodyPr>
          <a:lstStyle/>
          <a:p>
            <a:pPr algn="ctr" eaLnBrk="0"/>
            <a:r>
              <a:rPr lang="en-US" sz="1600" dirty="0">
                <a:solidFill>
                  <a:srgbClr val="000000"/>
                </a:solidFill>
                <a:latin typeface="Mark SC Offc For MC"/>
              </a:rPr>
              <a:t>ILLUSTRATIVE</a:t>
            </a:r>
          </a:p>
        </p:txBody>
      </p:sp>
    </p:spTree>
    <p:extLst>
      <p:ext uri="{BB962C8B-B14F-4D97-AF65-F5344CB8AC3E}">
        <p14:creationId xmlns:p14="http://schemas.microsoft.com/office/powerpoint/2010/main" val="182313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e462ce12-ac1a-4c50-ba88-fdde1865ff3b"/>
  <p:tag name="MIO_EKGUID" val="afe27a8c-4d81-4b33-8b03-1bc8c4bbad27"/>
  <p:tag name="MIO_UPDATE" val="True"/>
  <p:tag name="MIO_VERSION" val="17.05.2017 13:02:42"/>
  <p:tag name="MIO_DBID" val="53D3E155-76A0-41A4-AB86-55BC8A0133E4"/>
  <p:tag name="MIO_LASTDOWNLOADED" val="18.09.2017 22:08:56"/>
  <p:tag name="MIO_OBJECTNAME" val="Stamp MIO"/>
  <p:tag name="MIO_STAMP_TEXT" val="MIO_STAMP_TEXT"/>
  <p:tag name="MIO_STAMP" val="MIO_STAMP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487</Words>
  <Application>Microsoft Office PowerPoint</Application>
  <PresentationFormat>Widescreen</PresentationFormat>
  <Paragraphs>98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Mark Offc For MC Medium</vt:lpstr>
      <vt:lpstr>Mark SC Offc For MC</vt:lpstr>
      <vt:lpstr>Mark SC Offc For MC Extra Light</vt:lpstr>
      <vt:lpstr>Mark SC Offc For MC Light</vt:lpstr>
      <vt:lpstr>Office Theme</vt:lpstr>
      <vt:lpstr>PowerPoint Presentation</vt:lpstr>
      <vt:lpstr>Innovation is always risky</vt:lpstr>
      <vt:lpstr>Leading companies use experimentation to understand the impact of most business decisions</vt:lpstr>
      <vt:lpstr>Why is testing challenging? </vt:lpstr>
      <vt:lpstr>The Test &amp; Learn Approach</vt:lpstr>
      <vt:lpstr>APT – ABI Relationship Background</vt:lpstr>
      <vt:lpstr>Sample Test &amp; Learn Insights in Trade Marketing</vt:lpstr>
      <vt:lpstr>AB Inbev is now extending APT to capture &amp; organize implementation data and drive monthly tracking</vt:lpstr>
      <vt:lpstr>This new process has enabled deeper, rigorous analysis of each trade marketing investment</vt:lpstr>
      <vt:lpstr>APT 2.0: By selecting an initiative in APT 2.0, we can know the isolated True Lift, even if there are overlaps with other POCs</vt:lpstr>
      <vt:lpstr>Q&amp;A</vt:lpstr>
      <vt:lpstr>   Check out the MasterCard swag at the MC Store!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diana.hustedt@mig.cc</dc:creator>
  <cp:lastModifiedBy>AsusLaptop22</cp:lastModifiedBy>
  <cp:revision>34</cp:revision>
  <dcterms:created xsi:type="dcterms:W3CDTF">2017-10-24T18:19:14Z</dcterms:created>
  <dcterms:modified xsi:type="dcterms:W3CDTF">2017-11-28T16:48:23Z</dcterms:modified>
</cp:coreProperties>
</file>